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1" r:id="rId10"/>
    <p:sldId id="272" r:id="rId11"/>
    <p:sldId id="273" r:id="rId12"/>
    <p:sldId id="264" r:id="rId13"/>
    <p:sldId id="265" r:id="rId14"/>
    <p:sldId id="266" r:id="rId15"/>
    <p:sldId id="267" r:id="rId16"/>
    <p:sldId id="268" r:id="rId17"/>
    <p:sldId id="290" r:id="rId18"/>
    <p:sldId id="269" r:id="rId19"/>
    <p:sldId id="287" r:id="rId20"/>
    <p:sldId id="288" r:id="rId21"/>
    <p:sldId id="289" r:id="rId22"/>
    <p:sldId id="270" r:id="rId23"/>
    <p:sldId id="282" r:id="rId24"/>
    <p:sldId id="278" r:id="rId25"/>
    <p:sldId id="280" r:id="rId26"/>
    <p:sldId id="281" r:id="rId27"/>
    <p:sldId id="284" r:id="rId28"/>
    <p:sldId id="285" r:id="rId29"/>
    <p:sldId id="286" r:id="rId30"/>
    <p:sldId id="274" r:id="rId31"/>
    <p:sldId id="304" r:id="rId32"/>
    <p:sldId id="291" r:id="rId33"/>
    <p:sldId id="306" r:id="rId34"/>
    <p:sldId id="307" r:id="rId35"/>
    <p:sldId id="308" r:id="rId36"/>
    <p:sldId id="309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5" r:id="rId5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54C30-DCD3-4A8A-B7DA-6A64695E08DB}" type="datetimeFigureOut">
              <a:rPr lang="en-US" smtClean="0"/>
              <a:pPr/>
              <a:t>9/6/2023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A60C9-94DD-4475-9F2C-7A7C61CCC5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54C30-DCD3-4A8A-B7DA-6A64695E08DB}" type="datetimeFigureOut">
              <a:rPr lang="en-US" smtClean="0"/>
              <a:pPr/>
              <a:t>9/6/2023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A60C9-94DD-4475-9F2C-7A7C61CCC5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54C30-DCD3-4A8A-B7DA-6A64695E08DB}" type="datetimeFigureOut">
              <a:rPr lang="en-US" smtClean="0"/>
              <a:pPr/>
              <a:t>9/6/2023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A60C9-94DD-4475-9F2C-7A7C61CCC5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54C30-DCD3-4A8A-B7DA-6A64695E08DB}" type="datetimeFigureOut">
              <a:rPr lang="en-US" smtClean="0"/>
              <a:pPr/>
              <a:t>9/6/2023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A60C9-94DD-4475-9F2C-7A7C61CCC5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54C30-DCD3-4A8A-B7DA-6A64695E08DB}" type="datetimeFigureOut">
              <a:rPr lang="en-US" smtClean="0"/>
              <a:pPr/>
              <a:t>9/6/2023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A60C9-94DD-4475-9F2C-7A7C61CCC5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54C30-DCD3-4A8A-B7DA-6A64695E08DB}" type="datetimeFigureOut">
              <a:rPr lang="en-US" smtClean="0"/>
              <a:pPr/>
              <a:t>9/6/2023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A60C9-94DD-4475-9F2C-7A7C61CCC5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54C30-DCD3-4A8A-B7DA-6A64695E08DB}" type="datetimeFigureOut">
              <a:rPr lang="en-US" smtClean="0"/>
              <a:pPr/>
              <a:t>9/6/2023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A60C9-94DD-4475-9F2C-7A7C61CCC5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54C30-DCD3-4A8A-B7DA-6A64695E08DB}" type="datetimeFigureOut">
              <a:rPr lang="en-US" smtClean="0"/>
              <a:pPr/>
              <a:t>9/6/2023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A60C9-94DD-4475-9F2C-7A7C61CCC5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54C30-DCD3-4A8A-B7DA-6A64695E08DB}" type="datetimeFigureOut">
              <a:rPr lang="en-US" smtClean="0"/>
              <a:pPr/>
              <a:t>9/6/2023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A60C9-94DD-4475-9F2C-7A7C61CCC5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54C30-DCD3-4A8A-B7DA-6A64695E08DB}" type="datetimeFigureOut">
              <a:rPr lang="en-US" smtClean="0"/>
              <a:pPr/>
              <a:t>9/6/2023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A60C9-94DD-4475-9F2C-7A7C61CCC5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54C30-DCD3-4A8A-B7DA-6A64695E08DB}" type="datetimeFigureOut">
              <a:rPr lang="en-US" smtClean="0"/>
              <a:pPr/>
              <a:t>9/6/2023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A60C9-94DD-4475-9F2C-7A7C61CCC5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F54C30-DCD3-4A8A-B7DA-6A64695E08DB}" type="datetimeFigureOut">
              <a:rPr lang="en-US" smtClean="0"/>
              <a:pPr/>
              <a:t>9/6/2023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A60C9-94DD-4475-9F2C-7A7C61CCC56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tyonote.com/organizational_goals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tyonote.com/directing/" TargetMode="External"/><Relationship Id="rId2" Type="http://schemas.openxmlformats.org/officeDocument/2006/relationships/hyperlink" Target="https://tyonote.com/functions_of_management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ifehack.org/829873/positive-motivation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Abraham_Maslow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en.wikipedia.org/wiki/Maslow's_hierarchy_of_needs" TargetMode="External"/><Relationship Id="rId4" Type="http://schemas.openxmlformats.org/officeDocument/2006/relationships/hyperlink" Target="https://en.wikipedia.org/wiki/Psychological_Review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verywellmind.com/what-are-emotions-2795178" TargetMode="Externa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erywellmind.com/type-b-personality-4589000" TargetMode="External"/><Relationship Id="rId2" Type="http://schemas.openxmlformats.org/officeDocument/2006/relationships/hyperlink" Target="https://www.verywellmind.com/type-a-personality-traits-3145240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verywellmind.com/what-does-it-mean-to-have-type-d-personality-4175368" TargetMode="External"/><Relationship Id="rId4" Type="http://schemas.openxmlformats.org/officeDocument/2006/relationships/hyperlink" Target="https://www.verywellmind.com/what-is-the-keirsey-temperament-sorter-5199761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erywellmind.com/characteristics-of-creative-people-2795488" TargetMode="External"/><Relationship Id="rId2" Type="http://schemas.openxmlformats.org/officeDocument/2006/relationships/hyperlink" Target="https://www.verywellmind.com/what-is-conformity-2795889" TargetMode="Externa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52600"/>
            <a:ext cx="7772400" cy="3352800"/>
          </a:xfrm>
        </p:spPr>
        <p:txBody>
          <a:bodyPr>
            <a:noAutofit/>
          </a:bodyPr>
          <a:lstStyle/>
          <a:p>
            <a:r>
              <a:rPr lang="en-US" sz="5400" dirty="0" smtClean="0">
                <a:solidFill>
                  <a:srgbClr val="C00000"/>
                </a:solidFill>
              </a:rPr>
              <a:t>Motivation  </a:t>
            </a:r>
            <a:br>
              <a:rPr lang="en-US" sz="5400" dirty="0" smtClean="0">
                <a:solidFill>
                  <a:srgbClr val="C00000"/>
                </a:solidFill>
              </a:rPr>
            </a:br>
            <a:r>
              <a:rPr lang="en-US" sz="5400" dirty="0" smtClean="0">
                <a:solidFill>
                  <a:srgbClr val="C00000"/>
                </a:solidFill>
              </a:rPr>
              <a:t>Personality Development</a:t>
            </a:r>
            <a:br>
              <a:rPr lang="en-US" sz="5400" dirty="0" smtClean="0">
                <a:solidFill>
                  <a:srgbClr val="C00000"/>
                </a:solidFill>
              </a:rPr>
            </a:br>
            <a:r>
              <a:rPr lang="en-US" sz="5400" dirty="0">
                <a:solidFill>
                  <a:srgbClr val="C00000"/>
                </a:solidFill>
              </a:rPr>
              <a:t>&amp;</a:t>
            </a:r>
            <a:r>
              <a:rPr lang="en-US" sz="5400" dirty="0" smtClean="0">
                <a:solidFill>
                  <a:srgbClr val="C00000"/>
                </a:solidFill>
              </a:rPr>
              <a:t/>
            </a:r>
            <a:br>
              <a:rPr lang="en-US" sz="5400" dirty="0" smtClean="0">
                <a:solidFill>
                  <a:srgbClr val="C00000"/>
                </a:solidFill>
              </a:rPr>
            </a:br>
            <a:r>
              <a:rPr lang="en-US" sz="5400" dirty="0" smtClean="0">
                <a:solidFill>
                  <a:srgbClr val="C00000"/>
                </a:solidFill>
              </a:rPr>
              <a:t>Time Management</a:t>
            </a:r>
            <a:r>
              <a:rPr lang="en-US" sz="5400" dirty="0" smtClean="0">
                <a:solidFill>
                  <a:srgbClr val="C00000"/>
                </a:solidFill>
              </a:rPr>
              <a:t> </a:t>
            </a:r>
            <a:endParaRPr lang="en-US" sz="5400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5715000"/>
            <a:ext cx="2590800" cy="533400"/>
          </a:xfrm>
        </p:spPr>
        <p:txBody>
          <a:bodyPr>
            <a:normAutofit fontScale="47500" lnSpcReduction="20000"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:- </a:t>
            </a:r>
            <a:r>
              <a:rPr lang="en-US" dirty="0" err="1" smtClean="0">
                <a:solidFill>
                  <a:srgbClr val="002060"/>
                </a:solidFill>
              </a:rPr>
              <a:t>Manoj</a:t>
            </a:r>
            <a:r>
              <a:rPr lang="en-US" dirty="0" smtClean="0">
                <a:solidFill>
                  <a:srgbClr val="002060"/>
                </a:solidFill>
              </a:rPr>
              <a:t> Kumar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D.G.M. Brand, </a:t>
            </a:r>
            <a:r>
              <a:rPr lang="en-US" dirty="0" err="1" smtClean="0">
                <a:solidFill>
                  <a:srgbClr val="002060"/>
                </a:solidFill>
              </a:rPr>
              <a:t>Dainik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Jagran</a:t>
            </a:r>
            <a:endParaRPr lang="en-US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1143000"/>
          </a:xfrm>
        </p:spPr>
        <p:txBody>
          <a:bodyPr/>
          <a:lstStyle/>
          <a:p>
            <a:pPr algn="l"/>
            <a:r>
              <a:rPr lang="en-US" b="1" u="sng" dirty="0" smtClean="0"/>
              <a:t>Motivation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81200"/>
            <a:ext cx="8229600" cy="3581400"/>
          </a:xfrm>
        </p:spPr>
        <p:txBody>
          <a:bodyPr>
            <a:normAutofit fontScale="70000" lnSpcReduction="20000"/>
          </a:bodyPr>
          <a:lstStyle/>
          <a:p>
            <a:r>
              <a:rPr lang="en-US" sz="4100" dirty="0" smtClean="0"/>
              <a:t>Motivation is the </a:t>
            </a:r>
            <a:r>
              <a:rPr lang="en-US" sz="4100" b="1" dirty="0" smtClean="0"/>
              <a:t>force </a:t>
            </a:r>
            <a:r>
              <a:rPr lang="en-US" sz="4100" dirty="0" smtClean="0"/>
              <a:t>that leads people </a:t>
            </a:r>
            <a:r>
              <a:rPr lang="en-US" sz="4100" b="1" dirty="0" smtClean="0"/>
              <a:t>to act to achieve</a:t>
            </a:r>
            <a:r>
              <a:rPr lang="en-US" sz="4100" dirty="0" smtClean="0"/>
              <a:t> their </a:t>
            </a:r>
            <a:r>
              <a:rPr lang="en-US" sz="4100" b="1" dirty="0" smtClean="0"/>
              <a:t>objectives</a:t>
            </a:r>
            <a:r>
              <a:rPr lang="en-US" sz="4100" dirty="0" smtClean="0"/>
              <a:t>. It is the </a:t>
            </a:r>
            <a:r>
              <a:rPr lang="en-US" sz="4100" b="1" dirty="0" smtClean="0"/>
              <a:t>activators of human behaviors</a:t>
            </a:r>
            <a:r>
              <a:rPr lang="en-US" sz="4100" dirty="0" smtClean="0"/>
              <a:t> to do something. People are willing to act </a:t>
            </a:r>
            <a:r>
              <a:rPr lang="en-US" sz="4100" dirty="0" err="1" smtClean="0"/>
              <a:t>bacause</a:t>
            </a:r>
            <a:r>
              <a:rPr lang="en-US" sz="4100" dirty="0" smtClean="0"/>
              <a:t> they are motivated toward their goals. </a:t>
            </a:r>
          </a:p>
          <a:p>
            <a:endParaRPr lang="en-US" sz="4100" dirty="0" smtClean="0"/>
          </a:p>
          <a:p>
            <a:r>
              <a:rPr lang="en-US" sz="4100" dirty="0" smtClean="0"/>
              <a:t>The driver of their actions may be money need, success need, position need, and their best potentiality.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036638"/>
          </a:xfrm>
        </p:spPr>
        <p:txBody>
          <a:bodyPr/>
          <a:lstStyle/>
          <a:p>
            <a:pPr algn="l"/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86200"/>
          </a:xfrm>
        </p:spPr>
        <p:txBody>
          <a:bodyPr>
            <a:normAutofit fontScale="62500" lnSpcReduction="20000"/>
          </a:bodyPr>
          <a:lstStyle/>
          <a:p>
            <a:endParaRPr lang="en-US" dirty="0"/>
          </a:p>
          <a:p>
            <a:r>
              <a:rPr lang="en-US" sz="7000" dirty="0"/>
              <a:t>Motivation is the </a:t>
            </a:r>
            <a:r>
              <a:rPr lang="en-US" sz="7000" b="1" dirty="0"/>
              <a:t>art of inspiring </a:t>
            </a:r>
            <a:r>
              <a:rPr lang="en-US" sz="7000" dirty="0"/>
              <a:t>and </a:t>
            </a:r>
            <a:r>
              <a:rPr lang="en-US" sz="7000" b="1" dirty="0"/>
              <a:t>encouraging</a:t>
            </a:r>
            <a:r>
              <a:rPr lang="en-US" sz="7000" dirty="0"/>
              <a:t> subordinates or people to do work </a:t>
            </a:r>
            <a:r>
              <a:rPr lang="en-US" sz="7000" b="1" dirty="0"/>
              <a:t>effectively</a:t>
            </a:r>
            <a:r>
              <a:rPr lang="en-US" sz="7000" dirty="0"/>
              <a:t> so that both</a:t>
            </a:r>
            <a:r>
              <a:rPr lang="en-US" sz="7000" b="1" u="sng" dirty="0">
                <a:solidFill>
                  <a:srgbClr val="002060"/>
                </a:solidFill>
              </a:rPr>
              <a:t> </a:t>
            </a:r>
            <a:r>
              <a:rPr lang="en-US" sz="7000" b="1" u="sng" dirty="0">
                <a:solidFill>
                  <a:srgbClr val="002060"/>
                </a:solidFill>
                <a:hlinkClick r:id="rId2"/>
              </a:rPr>
              <a:t>organizational and individual goals</a:t>
            </a:r>
            <a:r>
              <a:rPr lang="en-US" sz="7000" b="1" u="sng" dirty="0">
                <a:solidFill>
                  <a:srgbClr val="002060"/>
                </a:solidFill>
              </a:rPr>
              <a:t> can be achieved</a:t>
            </a:r>
            <a:r>
              <a:rPr lang="en-US" sz="7000" b="1" u="sng" dirty="0" smtClean="0">
                <a:solidFill>
                  <a:srgbClr val="002060"/>
                </a:solidFill>
              </a:rPr>
              <a:t>.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1676400"/>
            <a:ext cx="80772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 smtClean="0"/>
              <a:t>The phrase motivation is derived from the word </a:t>
            </a:r>
            <a:r>
              <a:rPr lang="en-US" sz="4400" b="1" dirty="0" smtClean="0"/>
              <a:t>‘motive’. </a:t>
            </a:r>
            <a:r>
              <a:rPr lang="en-US" sz="4400" dirty="0" smtClean="0"/>
              <a:t>As a </a:t>
            </a:r>
            <a:r>
              <a:rPr lang="en-US" sz="4400" b="1" dirty="0" smtClean="0"/>
              <a:t>noun</a:t>
            </a:r>
            <a:r>
              <a:rPr lang="en-US" sz="4400" dirty="0" smtClean="0"/>
              <a:t> motive means an objective and as a </a:t>
            </a:r>
            <a:r>
              <a:rPr lang="en-US" sz="4400" b="1" dirty="0" smtClean="0"/>
              <a:t>verb</a:t>
            </a:r>
            <a:r>
              <a:rPr lang="en-US" sz="4400" dirty="0" smtClean="0"/>
              <a:t> motive means </a:t>
            </a:r>
            <a:r>
              <a:rPr lang="en-US" sz="4400" b="1" dirty="0" smtClean="0"/>
              <a:t>moving</a:t>
            </a:r>
            <a:r>
              <a:rPr lang="en-US" sz="4400" dirty="0" smtClean="0"/>
              <a:t> into action.</a:t>
            </a:r>
            <a:endParaRPr lang="en-US" sz="4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74638"/>
            <a:ext cx="76962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Psychological Process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05399"/>
          </a:xfrm>
        </p:spPr>
        <p:txBody>
          <a:bodyPr>
            <a:normAutofit fontScale="47500" lnSpcReduction="20000"/>
          </a:bodyPr>
          <a:lstStyle/>
          <a:p>
            <a:r>
              <a:rPr lang="en-US" sz="6300" dirty="0" smtClean="0"/>
              <a:t>Motivation is a psychological process. It is a process to achieve the desired result by stimulating and influencing the behavior of subordinates.</a:t>
            </a:r>
          </a:p>
          <a:p>
            <a:endParaRPr lang="en-US" sz="6300" dirty="0" smtClean="0"/>
          </a:p>
          <a:p>
            <a:r>
              <a:rPr lang="en-US" sz="6300" dirty="0" smtClean="0"/>
              <a:t>A Leader / manager must be careful to understand the needs, motives, and desires of every team member / worker in the organization. Subordinates differ in their approach and even two individuals can not be motivated with the same technique.</a:t>
            </a:r>
          </a:p>
          <a:p>
            <a:pPr>
              <a:buNone/>
            </a:pPr>
            <a:endParaRPr lang="en-US" sz="4000" b="1" u="sng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57200"/>
            <a:ext cx="6477000" cy="1143000"/>
          </a:xfrm>
        </p:spPr>
        <p:txBody>
          <a:bodyPr>
            <a:noAutofit/>
          </a:bodyPr>
          <a:lstStyle/>
          <a:p>
            <a:pPr algn="l"/>
            <a:r>
              <a:rPr lang="en-US" sz="3200" dirty="0" smtClean="0"/>
              <a:t>Management Function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3200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Motivation is also one of t</a:t>
            </a:r>
            <a:r>
              <a:rPr lang="en-US" u="sng" dirty="0" smtClean="0">
                <a:hlinkClick r:id="rId2"/>
              </a:rPr>
              <a:t>he functions of management</a:t>
            </a:r>
            <a:r>
              <a:rPr lang="en-US" dirty="0" smtClean="0"/>
              <a:t>. It comes within the </a:t>
            </a:r>
            <a:r>
              <a:rPr lang="en-US" u="sng" dirty="0" smtClean="0">
                <a:hlinkClick r:id="rId3"/>
              </a:rPr>
              <a:t>directing function</a:t>
            </a:r>
            <a:r>
              <a:rPr lang="en-US" dirty="0" smtClean="0"/>
              <a:t>. And, others include planning, organizing, staffing, and controlling.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295400"/>
            <a:ext cx="8458200" cy="4876800"/>
          </a:xfrm>
        </p:spPr>
        <p:txBody>
          <a:bodyPr>
            <a:normAutofit fontScale="90000"/>
          </a:bodyPr>
          <a:lstStyle/>
          <a:p>
            <a:pPr algn="l"/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dirty="0" smtClean="0"/>
              <a:t>It is a </a:t>
            </a:r>
            <a:r>
              <a:rPr lang="en-US" sz="3600" b="1" dirty="0" smtClean="0"/>
              <a:t>continuous process</a:t>
            </a:r>
            <a:r>
              <a:rPr lang="en-US" sz="3600" dirty="0" smtClean="0"/>
              <a:t>. A satisfied person of today may not be satisfied tomorrow. When one need is satisfied, another need emerges.</a:t>
            </a:r>
            <a:br>
              <a:rPr lang="en-US" sz="3600" dirty="0" smtClean="0"/>
            </a:br>
            <a:r>
              <a:rPr lang="en-US" sz="3600" dirty="0" smtClean="0"/>
              <a:t>Therefore, motivation is a </a:t>
            </a:r>
            <a:r>
              <a:rPr lang="en-US" sz="3600" b="1" dirty="0" smtClean="0"/>
              <a:t>never-ending process until the completion of the objectives</a:t>
            </a:r>
            <a:r>
              <a:rPr lang="en-US" sz="3600" dirty="0" smtClean="0"/>
              <a:t>. It is the responsibility of the management to develop new techniques, systems, and methods to fulfill the changing needs of workers.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685800" y="304800"/>
            <a:ext cx="6477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" y="457200"/>
            <a:ext cx="7620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 smtClean="0"/>
              <a:t>Continuous Process</a:t>
            </a:r>
            <a:endParaRPr lang="en-US" sz="4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 smtClean="0"/>
              <a:t>Complex and Unpredictable</a:t>
            </a:r>
            <a:r>
              <a:rPr lang="en-US" b="1" u="sng" dirty="0" smtClean="0"/>
              <a:t/>
            </a:r>
            <a:br>
              <a:rPr lang="en-US" b="1" u="sng" dirty="0" smtClean="0"/>
            </a:b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It is complex and unpredictable. </a:t>
            </a:r>
            <a:r>
              <a:rPr lang="en-US" b="1" dirty="0" smtClean="0"/>
              <a:t>Human wants are unlimited and change according to time and situation.</a:t>
            </a:r>
            <a:r>
              <a:rPr lang="en-US" dirty="0" smtClean="0"/>
              <a:t> A satisfied person in the present may not be satisfied in the future.</a:t>
            </a:r>
          </a:p>
          <a:p>
            <a:r>
              <a:rPr lang="en-US" dirty="0" smtClean="0"/>
              <a:t>In a similar manner, even two persons may not be motivated with similar behavior and facilities. </a:t>
            </a:r>
            <a:r>
              <a:rPr lang="en-US" b="1" dirty="0" smtClean="0"/>
              <a:t>Therefore, a Leader /manager  must be conscious to motivate subordinates and achieving objectives effectively</a:t>
            </a:r>
            <a:r>
              <a:rPr lang="en-US" sz="2000" b="1" dirty="0" smtClean="0"/>
              <a:t>.</a:t>
            </a:r>
            <a:endParaRPr lang="en-US" sz="20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381000"/>
          </a:xfrm>
        </p:spPr>
        <p:txBody>
          <a:bodyPr>
            <a:normAutofit fontScale="90000"/>
          </a:bodyPr>
          <a:lstStyle/>
          <a:p>
            <a:r>
              <a:rPr lang="en-US" sz="5300" u="sng" dirty="0" smtClean="0"/>
              <a:t>Pervasive Function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610600" cy="48006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It is a pervasive function of all levels of management. Every manager from the top level to the lowest level in the management hierarchy is responsible for motivation.</a:t>
            </a:r>
          </a:p>
          <a:p>
            <a:endParaRPr lang="en-US" dirty="0" smtClean="0"/>
          </a:p>
          <a:p>
            <a:r>
              <a:rPr lang="en-US" dirty="0" smtClean="0"/>
              <a:t>A manager is primarily responsible for motivating his subordinates and secondly other subordinates in the management hierarchy. For this, it is </a:t>
            </a:r>
            <a:r>
              <a:rPr lang="en-US" b="1" dirty="0" smtClean="0"/>
              <a:t>essential </a:t>
            </a:r>
            <a:r>
              <a:rPr lang="en-US" dirty="0" smtClean="0"/>
              <a:t>to develop the concept of </a:t>
            </a:r>
            <a:r>
              <a:rPr lang="en-US" b="1" dirty="0" smtClean="0"/>
              <a:t>group work and team spirit </a:t>
            </a:r>
            <a:r>
              <a:rPr lang="en-US" dirty="0" smtClean="0"/>
              <a:t>among all the members of the organization.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(</a:t>
            </a:r>
            <a:r>
              <a:rPr lang="en-US" sz="1900" dirty="0" err="1" smtClean="0"/>
              <a:t>Sarvatra</a:t>
            </a:r>
            <a:r>
              <a:rPr lang="en-US" sz="1900" dirty="0" smtClean="0"/>
              <a:t>  </a:t>
            </a:r>
            <a:r>
              <a:rPr lang="en-US" sz="1900" dirty="0" err="1" smtClean="0"/>
              <a:t>Byapi</a:t>
            </a:r>
            <a:r>
              <a:rPr lang="en-US" dirty="0" smtClean="0"/>
              <a:t>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 smtClean="0"/>
              <a:t>Influences the Behavior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429000"/>
          </a:xfrm>
        </p:spPr>
        <p:txBody>
          <a:bodyPr>
            <a:normAutofit fontScale="70000" lnSpcReduction="20000"/>
          </a:bodyPr>
          <a:lstStyle/>
          <a:p>
            <a:r>
              <a:rPr lang="en-US" sz="4800" dirty="0" smtClean="0"/>
              <a:t>One of the important parts of motivation is to influence the behavior of the people. </a:t>
            </a:r>
          </a:p>
          <a:p>
            <a:endParaRPr lang="en-US" sz="4800" dirty="0" smtClean="0"/>
          </a:p>
          <a:p>
            <a:r>
              <a:rPr lang="en-US" sz="4800" dirty="0" smtClean="0"/>
              <a:t>Management has to influence the behavior of the workers and inspire them to concentrate more on their work.</a:t>
            </a:r>
          </a:p>
          <a:p>
            <a:endParaRPr lang="en-US" sz="4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smtClean="0">
                <a:solidFill>
                  <a:srgbClr val="222222"/>
                </a:solidFill>
                <a:latin typeface="Segoe UI" pitchFamily="34" charset="0"/>
                <a:ea typeface="Times New Roman" pitchFamily="18" charset="0"/>
                <a:cs typeface="Segoe UI" pitchFamily="34" charset="0"/>
              </a:rPr>
              <a:t>Concentrated on Whole Individual</a:t>
            </a:r>
            <a:r>
              <a:rPr lang="en-US" sz="28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lang="en-US" sz="28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9600" dirty="0" smtClean="0"/>
              <a:t>	</a:t>
            </a:r>
            <a:endParaRPr lang="en-US" dirty="0"/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533400" y="1828800"/>
            <a:ext cx="7772400" cy="388561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19044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Individuals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are motivated to fulfill their unlimited needs. A person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can not be partly motivated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as he is a self-contained and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inseparable unit.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Segoe UI" pitchFamily="34" charset="0"/>
              <a:ea typeface="Calibri" pitchFamily="34" charset="0"/>
              <a:cs typeface="Segoe U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For example, whenever individual wishes to wear a pair of shoes, only the feet are not motivated but the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whole body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 of the individual is motivated to get the shoes. Thus,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Segoe UI" pitchFamily="34" charset="0"/>
                <a:ea typeface="Calibri" pitchFamily="34" charset="0"/>
                <a:cs typeface="Segoe UI" pitchFamily="34" charset="0"/>
              </a:rPr>
              <a:t>motivation is concentrated on individuals and their attitudes to improve their working efficiency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914400"/>
            <a:ext cx="8458200" cy="228600"/>
          </a:xfrm>
        </p:spPr>
        <p:txBody>
          <a:bodyPr>
            <a:normAutofit fontScale="90000"/>
          </a:bodyPr>
          <a:lstStyle/>
          <a:p>
            <a:r>
              <a:rPr lang="en-US" u="sng" dirty="0" smtClean="0"/>
              <a:t>Positive or Negative Motivation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u="sng" dirty="0" smtClean="0"/>
              <a:t/>
            </a:r>
            <a:br>
              <a:rPr lang="en-US" b="1" u="sng" dirty="0" smtClean="0"/>
            </a:b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610600" cy="5029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Last but not least, motivation can be </a:t>
            </a:r>
            <a:r>
              <a:rPr lang="en-US" u="sng" dirty="0" smtClean="0">
                <a:hlinkClick r:id="rId2"/>
              </a:rPr>
              <a:t>negative and positive</a:t>
            </a:r>
            <a:r>
              <a:rPr lang="en-US" dirty="0" smtClean="0"/>
              <a:t>. A positive one promises </a:t>
            </a:r>
            <a:r>
              <a:rPr lang="en-US" b="1" dirty="0" smtClean="0"/>
              <a:t>incentives and rewards </a:t>
            </a:r>
            <a:r>
              <a:rPr lang="en-US" dirty="0" smtClean="0"/>
              <a:t>to workers. Incentives involve financial and non-financial benefits. </a:t>
            </a:r>
          </a:p>
          <a:p>
            <a:endParaRPr lang="en-US" dirty="0" smtClean="0"/>
          </a:p>
          <a:p>
            <a:r>
              <a:rPr lang="en-US" dirty="0" smtClean="0"/>
              <a:t>A negative one is based on </a:t>
            </a:r>
            <a:r>
              <a:rPr lang="en-US" b="1" dirty="0" smtClean="0"/>
              <a:t>punishment</a:t>
            </a:r>
            <a:r>
              <a:rPr lang="en-US" dirty="0" smtClean="0"/>
              <a:t> for poor performance like minimizing wages, demotion, job termination, etc. On the basis of requirements, a manager can use both positive and negative motivation for better performance.</a:t>
            </a:r>
          </a:p>
          <a:p>
            <a:pPr>
              <a:buNone/>
            </a:pPr>
            <a:endParaRPr lang="en-US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381000" y="2057400"/>
            <a:ext cx="8229600" cy="35162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19044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Motivation is a process that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starts with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needs and ends with the achievement of incentives 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that fulfill the need. Especially, in the process of motivation, there are three elements,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needs, drives, </a:t>
            </a:r>
            <a:r>
              <a:rPr kumimoji="0" lang="en-US" sz="36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and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incentives.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" y="381000"/>
            <a:ext cx="7924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u="sng" dirty="0" smtClean="0">
                <a:solidFill>
                  <a:srgbClr val="222222"/>
                </a:solidFill>
                <a:latin typeface="Segoe UI" pitchFamily="34" charset="0"/>
                <a:ea typeface="Times New Roman" pitchFamily="18" charset="0"/>
                <a:cs typeface="Segoe UI" pitchFamily="34" charset="0"/>
              </a:rPr>
              <a:t>Process of Motivation</a:t>
            </a:r>
            <a:endParaRPr lang="en-US" sz="4800" b="1" u="sng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762000" y="990600"/>
            <a:ext cx="7772400" cy="450117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19044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sng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Needs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Needs are created when there are feelings of deprivation in the people. The need is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the origin of the motivation process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. Humans have endless needs as the satisfaction of 1st need creates a wish for an additional need. For the attainment of endless needs people do performance, this is often the main concern of each manager of the organization.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381000" y="990600"/>
            <a:ext cx="8077200" cy="536294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19044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sng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Drives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Physiological and psychological drives are action-oriented.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Drives or motives are found to form it easy to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satisfy needs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. They’re the main step of the motivational process. For instance, when people have the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necessity for food that’s converted into a hunger drive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. For the accomplishment of hunger, people are concerned about any quiet performance. Once they do any activity,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it gives a return and helps them forget food to beat hunger.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381000" y="685800"/>
            <a:ext cx="8763000" cy="450117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19044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sng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Incentives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The incentive is the end part of a motivational cycle. It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helps to meet needs and diminish drive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. When people get incentives it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helps to revive physical and psychological balance.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 For instance, when people have a requirement for food they involve in any quiet activity that gives them a return in terms of incentives. Once they get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incentives in terms of remuneration </a:t>
            </a: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they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acquire food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381000" y="685800"/>
            <a:ext cx="8763000" cy="6231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19044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Pirami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0" y="381000"/>
            <a:ext cx="5791200" cy="62484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28600" y="228600"/>
            <a:ext cx="50266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/>
              <a:t>Maslow's hierarchy of needs</a:t>
            </a:r>
            <a:endParaRPr lang="en-US" sz="3200" b="1" dirty="0"/>
          </a:p>
        </p:txBody>
      </p:sp>
      <p:sp>
        <p:nvSpPr>
          <p:cNvPr id="8" name="Rectangle 7"/>
          <p:cNvSpPr/>
          <p:nvPr/>
        </p:nvSpPr>
        <p:spPr>
          <a:xfrm>
            <a:off x="228600" y="2967335"/>
            <a:ext cx="38862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psychologist </a:t>
            </a:r>
            <a:r>
              <a:rPr lang="en-US" b="1" dirty="0" smtClean="0">
                <a:solidFill>
                  <a:srgbClr val="0070C0"/>
                </a:solidFill>
                <a:hlinkClick r:id="rId3" tooltip="Abraham Maslow"/>
              </a:rPr>
              <a:t>Abraham Maslow</a:t>
            </a:r>
            <a:r>
              <a:rPr lang="en-US" b="1" dirty="0" smtClean="0">
                <a:solidFill>
                  <a:srgbClr val="0070C0"/>
                </a:solidFill>
              </a:rPr>
              <a:t> in his </a:t>
            </a:r>
            <a:r>
              <a:rPr lang="en-US" sz="2800" b="1" dirty="0" smtClean="0">
                <a:solidFill>
                  <a:srgbClr val="0070C0"/>
                </a:solidFill>
              </a:rPr>
              <a:t>1943 paper </a:t>
            </a:r>
            <a:r>
              <a:rPr lang="en-US" b="1" dirty="0" smtClean="0">
                <a:solidFill>
                  <a:srgbClr val="0070C0"/>
                </a:solidFill>
              </a:rPr>
              <a:t>"A Theory of Human Motivation" in the journal </a:t>
            </a:r>
            <a:r>
              <a:rPr lang="en-US" b="1" i="1" dirty="0" smtClean="0">
                <a:solidFill>
                  <a:srgbClr val="0070C0"/>
                </a:solidFill>
                <a:hlinkClick r:id="rId4" tooltip="Psychological Review"/>
              </a:rPr>
              <a:t>Psychological Review</a:t>
            </a:r>
            <a:r>
              <a:rPr lang="en-US" b="1" dirty="0" smtClean="0">
                <a:solidFill>
                  <a:srgbClr val="0070C0"/>
                </a:solidFill>
              </a:rPr>
              <a:t>.</a:t>
            </a:r>
            <a:r>
              <a:rPr lang="en-US" b="1" baseline="30000" dirty="0" smtClean="0">
                <a:solidFill>
                  <a:srgbClr val="0070C0"/>
                </a:solidFill>
                <a:hlinkClick r:id="rId5"/>
              </a:rPr>
              <a:t>[</a:t>
            </a:r>
            <a:endParaRPr lang="en-US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0" y="1752600"/>
            <a:ext cx="5571525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7200" b="1" dirty="0" smtClean="0"/>
              <a:t>Personality </a:t>
            </a:r>
          </a:p>
          <a:p>
            <a:pPr algn="ctr"/>
            <a:r>
              <a:rPr lang="en-US" sz="7200" b="1" dirty="0" smtClean="0"/>
              <a:t>Development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" y="304800"/>
            <a:ext cx="85344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dirty="0" smtClean="0"/>
              <a:t>Personality</a:t>
            </a:r>
            <a:r>
              <a:rPr lang="en-US" sz="2800" dirty="0" smtClean="0"/>
              <a:t> describes the </a:t>
            </a:r>
            <a:r>
              <a:rPr lang="en-US" sz="2800" b="1" dirty="0" smtClean="0"/>
              <a:t>unique patterns </a:t>
            </a:r>
            <a:r>
              <a:rPr lang="en-US" sz="2800" dirty="0" smtClean="0"/>
              <a:t>of </a:t>
            </a:r>
            <a:r>
              <a:rPr lang="en-US" sz="2800" b="1" dirty="0" smtClean="0"/>
              <a:t>thoughts, feelings, and behaviors </a:t>
            </a:r>
            <a:r>
              <a:rPr lang="en-US" sz="2800" dirty="0" smtClean="0"/>
              <a:t>that </a:t>
            </a:r>
            <a:r>
              <a:rPr lang="en-US" sz="2800" b="1" dirty="0" smtClean="0"/>
              <a:t>distinguish a person from others.</a:t>
            </a:r>
            <a:r>
              <a:rPr lang="en-US" sz="2800" dirty="0" smtClean="0"/>
              <a:t> A product of both </a:t>
            </a:r>
            <a:r>
              <a:rPr lang="en-US" sz="2800" b="1" dirty="0" smtClean="0"/>
              <a:t>biology and environment,</a:t>
            </a:r>
            <a:r>
              <a:rPr lang="en-US" sz="2800" dirty="0" smtClean="0"/>
              <a:t> it remains fairly consistent throughout life.</a:t>
            </a:r>
          </a:p>
          <a:p>
            <a:r>
              <a:rPr lang="en-US" sz="2800" dirty="0" smtClean="0"/>
              <a:t> </a:t>
            </a:r>
          </a:p>
          <a:p>
            <a:r>
              <a:rPr lang="en-US" sz="2800" dirty="0" smtClean="0"/>
              <a:t>Examples of personality can be found in how we describe other people's traits. For instance, "She is generous, caring, and a bit of a perfectionist," or "They are loyal and protective of their friends." </a:t>
            </a:r>
          </a:p>
          <a:p>
            <a:endParaRPr lang="en-US" sz="2800" dirty="0" smtClean="0"/>
          </a:p>
          <a:p>
            <a:r>
              <a:rPr lang="en-US" sz="2800" dirty="0" smtClean="0"/>
              <a:t>The word "personality" stems from the </a:t>
            </a:r>
            <a:r>
              <a:rPr lang="en-US" sz="2800" b="1" dirty="0" smtClean="0"/>
              <a:t>Latin word </a:t>
            </a:r>
            <a:r>
              <a:rPr lang="en-US" sz="2800" b="1" i="1" dirty="0" smtClean="0"/>
              <a:t>persona</a:t>
            </a:r>
            <a:r>
              <a:rPr lang="en-US" sz="2800" dirty="0" smtClean="0"/>
              <a:t>, which refers to a </a:t>
            </a:r>
            <a:r>
              <a:rPr lang="en-US" sz="2800" b="1" dirty="0" smtClean="0"/>
              <a:t>theatrical mask worn by performers to play roles or disguise their identities.</a:t>
            </a:r>
            <a:endParaRPr lang="en-US" sz="2800" b="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990600"/>
            <a:ext cx="8534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.</a:t>
            </a:r>
            <a:endParaRPr lang="en-US" sz="3200" dirty="0"/>
          </a:p>
        </p:txBody>
      </p:sp>
      <p:sp>
        <p:nvSpPr>
          <p:cNvPr id="3" name="Rectangle 2"/>
          <p:cNvSpPr/>
          <p:nvPr/>
        </p:nvSpPr>
        <p:spPr>
          <a:xfrm>
            <a:off x="304800" y="533400"/>
            <a:ext cx="85344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u="sng" dirty="0" smtClean="0"/>
              <a:t>Personality Characteristics </a:t>
            </a:r>
          </a:p>
          <a:p>
            <a:endParaRPr lang="en-US" sz="2400" dirty="0" smtClean="0"/>
          </a:p>
          <a:p>
            <a:r>
              <a:rPr lang="en-US" sz="3200" b="1" dirty="0" smtClean="0"/>
              <a:t>What exactly makes up a personality? </a:t>
            </a:r>
          </a:p>
          <a:p>
            <a:endParaRPr lang="en-US" sz="3200" b="1" dirty="0" smtClean="0"/>
          </a:p>
          <a:p>
            <a:r>
              <a:rPr lang="en-US" sz="3200" b="1" dirty="0" smtClean="0"/>
              <a:t>Traits and patterns of thought </a:t>
            </a:r>
            <a:r>
              <a:rPr lang="en-US" sz="3200" dirty="0" smtClean="0"/>
              <a:t>and </a:t>
            </a:r>
            <a:r>
              <a:rPr lang="en-US" sz="3200" dirty="0" smtClean="0">
                <a:hlinkClick r:id="rId2"/>
              </a:rPr>
              <a:t>emotion</a:t>
            </a:r>
            <a:r>
              <a:rPr lang="en-US" sz="3200" dirty="0" smtClean="0"/>
              <a:t> play </a:t>
            </a:r>
            <a:r>
              <a:rPr lang="en-US" sz="3200" b="1" dirty="0" smtClean="0"/>
              <a:t>important roles, </a:t>
            </a:r>
            <a:r>
              <a:rPr lang="en-US" sz="3200" dirty="0" smtClean="0"/>
              <a:t>and so do these fundamental characteristics of personality: </a:t>
            </a:r>
          </a:p>
          <a:p>
            <a:endParaRPr lang="en-US" sz="3200" dirty="0" smtClean="0"/>
          </a:p>
          <a:p>
            <a:pPr marL="514350" indent="-514350">
              <a:buAutoNum type="arabicPeriod"/>
            </a:pPr>
            <a:r>
              <a:rPr lang="en-US" sz="3200" b="1" dirty="0" smtClean="0"/>
              <a:t>Consistency</a:t>
            </a:r>
            <a:r>
              <a:rPr lang="en-US" sz="3200" dirty="0" smtClean="0"/>
              <a:t>: There is generally a recognizable </a:t>
            </a:r>
          </a:p>
          <a:p>
            <a:pPr marL="514350" indent="-514350"/>
            <a:r>
              <a:rPr lang="en-US" sz="3200" dirty="0" smtClean="0"/>
              <a:t>      order and regularity to behaviors. Essentially, people act in the same way or in similar ways in a variety of situations.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" y="457200"/>
            <a:ext cx="8763000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u="sng" dirty="0" smtClean="0"/>
              <a:t>Personality Characteristics </a:t>
            </a:r>
          </a:p>
          <a:p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sz="2800" b="1" dirty="0" smtClean="0"/>
              <a:t>2. Both psychological and physiological</a:t>
            </a:r>
            <a:r>
              <a:rPr lang="en-US" sz="2800" dirty="0" smtClean="0"/>
              <a:t>: Personality is a </a:t>
            </a:r>
          </a:p>
          <a:p>
            <a:r>
              <a:rPr lang="en-US" sz="2800" dirty="0" smtClean="0"/>
              <a:t>     psychological construct, but research suggests that it is </a:t>
            </a:r>
          </a:p>
          <a:p>
            <a:r>
              <a:rPr lang="en-US" sz="2800" dirty="0" smtClean="0"/>
              <a:t>     also influenced by biological processes and needs.</a:t>
            </a:r>
          </a:p>
          <a:p>
            <a:endParaRPr lang="en-US" sz="2800" dirty="0" smtClean="0"/>
          </a:p>
          <a:p>
            <a:r>
              <a:rPr lang="en-US" sz="2800" b="1" dirty="0" smtClean="0"/>
              <a:t>3. Affects behaviors and actions</a:t>
            </a:r>
            <a:r>
              <a:rPr lang="en-US" sz="2800" dirty="0" smtClean="0"/>
              <a:t>: Personality not only</a:t>
            </a:r>
          </a:p>
          <a:p>
            <a:r>
              <a:rPr lang="en-US" sz="2800" dirty="0" smtClean="0"/>
              <a:t>     influences how we move and respond in our </a:t>
            </a:r>
          </a:p>
          <a:p>
            <a:r>
              <a:rPr lang="en-US" sz="2800" dirty="0" smtClean="0"/>
              <a:t>     environment, but it also </a:t>
            </a:r>
            <a:r>
              <a:rPr lang="en-US" sz="2800" i="1" dirty="0" smtClean="0"/>
              <a:t>causes</a:t>
            </a:r>
            <a:r>
              <a:rPr lang="en-US" sz="2800" dirty="0" smtClean="0"/>
              <a:t> us to act in certain ways.</a:t>
            </a:r>
          </a:p>
          <a:p>
            <a:endParaRPr lang="en-US" sz="2800" dirty="0" smtClean="0"/>
          </a:p>
          <a:p>
            <a:r>
              <a:rPr lang="en-US" sz="2800" b="1" dirty="0" smtClean="0"/>
              <a:t>4. Multiple expressions</a:t>
            </a:r>
            <a:r>
              <a:rPr lang="en-US" sz="2800" dirty="0" smtClean="0"/>
              <a:t>: Personality is displayed in more </a:t>
            </a:r>
          </a:p>
          <a:p>
            <a:r>
              <a:rPr lang="en-US" sz="2800" dirty="0" smtClean="0"/>
              <a:t>     than just behavior. It can also be seen in our thoughts, </a:t>
            </a:r>
          </a:p>
          <a:p>
            <a:r>
              <a:rPr lang="en-US" sz="2800" dirty="0" smtClean="0"/>
              <a:t>     feelings, close relationships, and other social </a:t>
            </a:r>
          </a:p>
          <a:p>
            <a:r>
              <a:rPr lang="en-US" sz="2800" dirty="0" smtClean="0"/>
              <a:t>     interactions.</a:t>
            </a:r>
            <a:endParaRPr lang="en-US" sz="2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1905000"/>
            <a:ext cx="85344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b="1" dirty="0" smtClean="0"/>
              <a:t>Be a Good </a:t>
            </a:r>
            <a:r>
              <a:rPr lang="en-US" sz="2800" b="1" dirty="0" err="1" smtClean="0"/>
              <a:t>Listner</a:t>
            </a:r>
            <a:endParaRPr lang="en-US" sz="2800" b="1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800" b="1" dirty="0" smtClean="0"/>
              <a:t>Body Language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 smtClean="0"/>
              <a:t>Choose Right Book and right People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 smtClean="0"/>
              <a:t>Dress </a:t>
            </a:r>
            <a:r>
              <a:rPr lang="en-US" sz="2800" b="1" dirty="0" err="1" smtClean="0"/>
              <a:t>Sence</a:t>
            </a:r>
            <a:endParaRPr lang="en-US" sz="2800" b="1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800" b="1" dirty="0" smtClean="0"/>
              <a:t>Be Honest and respectful  </a:t>
            </a:r>
          </a:p>
          <a:p>
            <a:endParaRPr lang="en-US" sz="2800" b="1" dirty="0"/>
          </a:p>
        </p:txBody>
      </p:sp>
      <p:sp>
        <p:nvSpPr>
          <p:cNvPr id="4" name="Rectangle 3"/>
          <p:cNvSpPr/>
          <p:nvPr/>
        </p:nvSpPr>
        <p:spPr>
          <a:xfrm>
            <a:off x="457200" y="5486400"/>
            <a:ext cx="7467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If you keep judging people You will never have time to love them</a:t>
            </a:r>
          </a:p>
          <a:p>
            <a:endParaRPr lang="en-US" b="1" dirty="0" smtClean="0"/>
          </a:p>
          <a:p>
            <a:r>
              <a:rPr lang="en-US" b="1" dirty="0" smtClean="0"/>
              <a:t>: Mother Teresa</a:t>
            </a:r>
          </a:p>
        </p:txBody>
      </p:sp>
      <p:sp>
        <p:nvSpPr>
          <p:cNvPr id="5" name="Rectangle 4"/>
          <p:cNvSpPr/>
          <p:nvPr/>
        </p:nvSpPr>
        <p:spPr>
          <a:xfrm>
            <a:off x="533400" y="457200"/>
            <a:ext cx="63127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/>
              <a:t>Top 5 Qualities for Good personality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1905000"/>
            <a:ext cx="85344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b="1" dirty="0" err="1" smtClean="0"/>
              <a:t>Eccept</a:t>
            </a:r>
            <a:r>
              <a:rPr lang="en-US" sz="2800" b="1" dirty="0" smtClean="0"/>
              <a:t> Your Self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 smtClean="0"/>
              <a:t>Always Keep Positive Outlook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 smtClean="0"/>
              <a:t>Always Be Curious to </a:t>
            </a:r>
            <a:r>
              <a:rPr lang="en-US" sz="2800" b="1" dirty="0" err="1" smtClean="0"/>
              <a:t>lern</a:t>
            </a:r>
            <a:r>
              <a:rPr lang="en-US" sz="2800" b="1" dirty="0" smtClean="0"/>
              <a:t> new Things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 smtClean="0"/>
              <a:t>Practice good etiquettes and manner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 smtClean="0"/>
              <a:t>Practice Smiling and Eye contact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 smtClean="0"/>
              <a:t>Punctuality   </a:t>
            </a:r>
          </a:p>
          <a:p>
            <a:endParaRPr lang="en-US" sz="2800" b="1" dirty="0"/>
          </a:p>
        </p:txBody>
      </p:sp>
      <p:sp>
        <p:nvSpPr>
          <p:cNvPr id="4" name="Rectangle 3"/>
          <p:cNvSpPr/>
          <p:nvPr/>
        </p:nvSpPr>
        <p:spPr>
          <a:xfrm>
            <a:off x="457200" y="5486400"/>
            <a:ext cx="7467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If you keep judging people You will never have time to love them</a:t>
            </a:r>
          </a:p>
          <a:p>
            <a:endParaRPr lang="en-US" b="1" dirty="0" smtClean="0"/>
          </a:p>
          <a:p>
            <a:r>
              <a:rPr lang="en-US" b="1" dirty="0" smtClean="0"/>
              <a:t>: Mother Teresa</a:t>
            </a:r>
          </a:p>
        </p:txBody>
      </p:sp>
      <p:sp>
        <p:nvSpPr>
          <p:cNvPr id="5" name="Rectangle 4"/>
          <p:cNvSpPr/>
          <p:nvPr/>
        </p:nvSpPr>
        <p:spPr>
          <a:xfrm>
            <a:off x="533400" y="457200"/>
            <a:ext cx="63127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/>
              <a:t>Top 6 Qualities for Good personality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" y="304800"/>
            <a:ext cx="86868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u="sng" dirty="0" smtClean="0"/>
              <a:t>Personality Types </a:t>
            </a:r>
          </a:p>
          <a:p>
            <a:r>
              <a:rPr lang="en-US" sz="2800" dirty="0" smtClean="0"/>
              <a:t>Type theories</a:t>
            </a:r>
            <a:r>
              <a:rPr lang="en-US" sz="2800" b="1" dirty="0" smtClean="0"/>
              <a:t> </a:t>
            </a:r>
            <a:r>
              <a:rPr lang="en-US" sz="2800" dirty="0" smtClean="0"/>
              <a:t>suggest that there are a limited number of personality types that are related to </a:t>
            </a:r>
            <a:r>
              <a:rPr lang="en-US" sz="2800" b="1" dirty="0" smtClean="0"/>
              <a:t>biological influences</a:t>
            </a:r>
            <a:r>
              <a:rPr lang="en-US" sz="2800" dirty="0" smtClean="0"/>
              <a:t>. </a:t>
            </a:r>
          </a:p>
          <a:p>
            <a:r>
              <a:rPr lang="en-US" sz="2800" dirty="0" smtClean="0"/>
              <a:t>One theory suggests there are four types of personality. They are: </a:t>
            </a:r>
          </a:p>
          <a:p>
            <a:r>
              <a:rPr lang="en-US" sz="2800" b="1" dirty="0" smtClean="0">
                <a:hlinkClick r:id="rId2"/>
              </a:rPr>
              <a:t>Type A</a:t>
            </a:r>
            <a:r>
              <a:rPr lang="en-US" sz="2800" dirty="0" smtClean="0"/>
              <a:t>: Perfectionist, impatient, competitive, work-obsessed, achievement-oriented, aggressive, stressed</a:t>
            </a:r>
          </a:p>
          <a:p>
            <a:r>
              <a:rPr lang="en-US" sz="2800" b="1" dirty="0" smtClean="0">
                <a:hlinkClick r:id="rId3"/>
              </a:rPr>
              <a:t>Type B</a:t>
            </a:r>
            <a:r>
              <a:rPr lang="en-US" sz="2800" dirty="0" smtClean="0"/>
              <a:t>: Low stress, even-</a:t>
            </a:r>
            <a:r>
              <a:rPr lang="en-US" sz="2800" dirty="0" smtClean="0">
                <a:hlinkClick r:id="rId4"/>
              </a:rPr>
              <a:t>tempered</a:t>
            </a:r>
            <a:r>
              <a:rPr lang="en-US" sz="2800" dirty="0" smtClean="0"/>
              <a:t>, flexible, creative, adaptable to change, patient, tendency to procrastinate</a:t>
            </a:r>
          </a:p>
          <a:p>
            <a:r>
              <a:rPr lang="en-US" sz="2800" b="1" dirty="0" smtClean="0">
                <a:solidFill>
                  <a:srgbClr val="002060"/>
                </a:solidFill>
              </a:rPr>
              <a:t>Type C</a:t>
            </a:r>
            <a:r>
              <a:rPr lang="en-US" sz="2800" dirty="0" smtClean="0">
                <a:solidFill>
                  <a:srgbClr val="002060"/>
                </a:solidFill>
              </a:rPr>
              <a:t>:</a:t>
            </a:r>
            <a:r>
              <a:rPr lang="en-US" sz="2800" dirty="0" smtClean="0"/>
              <a:t> Highly conscientious, perfectionist, struggles to reveal emotions (positive and negative)</a:t>
            </a:r>
          </a:p>
          <a:p>
            <a:r>
              <a:rPr lang="en-US" sz="2800" b="1" dirty="0" smtClean="0">
                <a:hlinkClick r:id="rId5"/>
              </a:rPr>
              <a:t>Type D</a:t>
            </a:r>
            <a:r>
              <a:rPr lang="en-US" sz="2800" dirty="0" smtClean="0"/>
              <a:t>: Worrying, sad, irritable, pessimistic, negative self-talk, avoidance of social situations, lack of self-confidence, fear of rejection, appears gloomy, hopeless</a:t>
            </a:r>
            <a:endParaRPr lang="en-US" sz="2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" y="304800"/>
            <a:ext cx="8763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Personality Traits </a:t>
            </a:r>
          </a:p>
          <a:p>
            <a:r>
              <a:rPr lang="en-US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Trait theories tend to view personality as the </a:t>
            </a:r>
            <a:r>
              <a:rPr lang="en-US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result of internal characteristics</a:t>
            </a:r>
            <a:r>
              <a:rPr lang="en-US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that are genetically based and include: </a:t>
            </a:r>
          </a:p>
          <a:p>
            <a:pPr>
              <a:buFont typeface="Arial" pitchFamily="34" charset="0"/>
              <a:buChar char="•"/>
            </a:pPr>
            <a:r>
              <a:rPr lang="en-US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Agreeable:</a:t>
            </a:r>
            <a:r>
              <a:rPr lang="en-US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Cares about others, feels empathy, enjoys helping others</a:t>
            </a:r>
          </a:p>
          <a:p>
            <a:pPr>
              <a:buFont typeface="Arial" pitchFamily="34" charset="0"/>
              <a:buChar char="•"/>
            </a:pPr>
            <a:r>
              <a:rPr lang="en-US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Conscientiousness</a:t>
            </a:r>
            <a:r>
              <a:rPr lang="en-US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 High levels of thoughtfulness, good impulse control, goal-directed behaviors</a:t>
            </a:r>
          </a:p>
          <a:p>
            <a:pPr>
              <a:buFont typeface="Arial" pitchFamily="34" charset="0"/>
              <a:buChar char="•"/>
            </a:pPr>
            <a:r>
              <a:rPr lang="en-US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Eager-to-please</a:t>
            </a:r>
            <a:r>
              <a:rPr lang="en-US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 Accommodating, passive, and </a:t>
            </a:r>
            <a:r>
              <a:rPr lang="en-US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2"/>
              </a:rPr>
              <a:t>conforming</a:t>
            </a:r>
            <a:endParaRPr lang="en-US" sz="2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Font typeface="Arial" pitchFamily="34" charset="0"/>
              <a:buChar char="•"/>
            </a:pPr>
            <a:r>
              <a:rPr lang="en-US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Extraversion</a:t>
            </a:r>
            <a:r>
              <a:rPr lang="en-US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</a:t>
            </a:r>
            <a:r>
              <a:rPr lang="en-US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Excitability, sociability, talkativeness, assertiveness, and high amounts of emotional expressiveness</a:t>
            </a:r>
          </a:p>
          <a:p>
            <a:pPr>
              <a:buFont typeface="Arial" pitchFamily="34" charset="0"/>
              <a:buChar char="•"/>
            </a:pPr>
            <a:r>
              <a:rPr lang="en-US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Introversion</a:t>
            </a:r>
            <a:r>
              <a:rPr lang="en-US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 Quiet, reserved</a:t>
            </a:r>
          </a:p>
          <a:p>
            <a:pPr>
              <a:buFont typeface="Arial" pitchFamily="34" charset="0"/>
              <a:buChar char="•"/>
            </a:pPr>
            <a:r>
              <a:rPr lang="en-US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Neuroticism</a:t>
            </a:r>
            <a:r>
              <a:rPr lang="en-US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 Experiences stress and dramatic shifts in mood, feels anxious, worries about different things, gets upset easily, struggles to bounce back after stressful events</a:t>
            </a:r>
          </a:p>
          <a:p>
            <a:pPr>
              <a:buFont typeface="Arial" pitchFamily="34" charset="0"/>
              <a:buChar char="•"/>
            </a:pPr>
            <a:r>
              <a:rPr lang="en-US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Openness</a:t>
            </a:r>
            <a:r>
              <a:rPr lang="en-US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 </a:t>
            </a:r>
            <a:r>
              <a:rPr lang="en-US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3"/>
              </a:rPr>
              <a:t>Very creative</a:t>
            </a:r>
            <a:r>
              <a:rPr lang="en-US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open to trying new things, focuses on tackling new challenges</a:t>
            </a:r>
            <a:endParaRPr lang="en-US" sz="24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" y="457200"/>
            <a:ext cx="86106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u="sng" dirty="0" smtClean="0"/>
              <a:t>Personality Disorders </a:t>
            </a:r>
          </a:p>
          <a:p>
            <a:endParaRPr lang="en-US" sz="3600" dirty="0" smtClean="0"/>
          </a:p>
          <a:p>
            <a:r>
              <a:rPr lang="en-US" sz="3600" dirty="0" smtClean="0"/>
              <a:t>While </a:t>
            </a:r>
            <a:r>
              <a:rPr lang="en-US" sz="3600" b="1" dirty="0" smtClean="0"/>
              <a:t>personality determines </a:t>
            </a:r>
            <a:r>
              <a:rPr lang="en-US" sz="3600" dirty="0" smtClean="0"/>
              <a:t>what you </a:t>
            </a:r>
            <a:r>
              <a:rPr lang="en-US" sz="3600" b="1" dirty="0" smtClean="0"/>
              <a:t>think</a:t>
            </a:r>
            <a:r>
              <a:rPr lang="en-US" sz="3600" dirty="0" smtClean="0"/>
              <a:t> and how you </a:t>
            </a:r>
            <a:r>
              <a:rPr lang="en-US" sz="3600" b="1" dirty="0" smtClean="0"/>
              <a:t>behave</a:t>
            </a:r>
            <a:r>
              <a:rPr lang="en-US" sz="3600" dirty="0" smtClean="0"/>
              <a:t>, </a:t>
            </a:r>
            <a:r>
              <a:rPr lang="en-US" sz="3600" b="1" dirty="0" smtClean="0"/>
              <a:t>personality disorders are marked by thoughts and behavior</a:t>
            </a:r>
            <a:r>
              <a:rPr lang="en-US" sz="3600" dirty="0" smtClean="0"/>
              <a:t> that are </a:t>
            </a:r>
            <a:r>
              <a:rPr lang="en-US" sz="3600" b="1" dirty="0" smtClean="0"/>
              <a:t>disruptive and distressing in everyday life.</a:t>
            </a:r>
            <a:r>
              <a:rPr lang="en-US" sz="3600" dirty="0" smtClean="0"/>
              <a:t> Someone with a personality disorder may have trouble </a:t>
            </a:r>
            <a:r>
              <a:rPr lang="en-US" sz="3600" b="1" dirty="0" smtClean="0"/>
              <a:t>recognizing their condition because their symptoms are ingrained in their personality. </a:t>
            </a:r>
            <a:endParaRPr lang="en-US" sz="3600" b="1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" y="457200"/>
            <a:ext cx="86106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u="sng" dirty="0" smtClean="0"/>
              <a:t>Personality Disorders </a:t>
            </a:r>
          </a:p>
          <a:p>
            <a:endParaRPr lang="en-US" sz="3600" dirty="0" smtClean="0"/>
          </a:p>
          <a:p>
            <a:r>
              <a:rPr lang="en-US" sz="3600" dirty="0" smtClean="0"/>
              <a:t>While </a:t>
            </a:r>
            <a:r>
              <a:rPr lang="en-US" sz="3600" b="1" dirty="0" smtClean="0"/>
              <a:t>personality determines </a:t>
            </a:r>
            <a:r>
              <a:rPr lang="en-US" sz="3600" dirty="0" smtClean="0"/>
              <a:t>what you </a:t>
            </a:r>
            <a:r>
              <a:rPr lang="en-US" sz="3600" b="1" dirty="0" smtClean="0"/>
              <a:t>think</a:t>
            </a:r>
            <a:r>
              <a:rPr lang="en-US" sz="3600" dirty="0" smtClean="0"/>
              <a:t> and how you </a:t>
            </a:r>
            <a:r>
              <a:rPr lang="en-US" sz="3600" b="1" dirty="0" smtClean="0"/>
              <a:t>behave</a:t>
            </a:r>
            <a:r>
              <a:rPr lang="en-US" sz="3600" dirty="0" smtClean="0"/>
              <a:t>, </a:t>
            </a:r>
            <a:r>
              <a:rPr lang="en-US" sz="3600" b="1" dirty="0" smtClean="0"/>
              <a:t>personality disorders are marked by thoughts and behavior</a:t>
            </a:r>
            <a:r>
              <a:rPr lang="en-US" sz="3600" dirty="0" smtClean="0"/>
              <a:t> that are </a:t>
            </a:r>
            <a:r>
              <a:rPr lang="en-US" sz="3600" b="1" dirty="0" smtClean="0"/>
              <a:t>disruptive and distressing in everyday life.</a:t>
            </a:r>
            <a:r>
              <a:rPr lang="en-US" sz="3600" dirty="0" smtClean="0"/>
              <a:t> Someone with a personality disorder may have trouble </a:t>
            </a:r>
            <a:r>
              <a:rPr lang="en-US" sz="3600" b="1" dirty="0" smtClean="0"/>
              <a:t>recognizing their condition because their symptoms are ingrained in their personality. </a:t>
            </a:r>
            <a:endParaRPr lang="en-US" sz="3600" b="1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533400"/>
            <a:ext cx="8610600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/>
              <a:t>While the </a:t>
            </a:r>
            <a:r>
              <a:rPr lang="en-US" sz="3600" b="1" dirty="0" smtClean="0"/>
              <a:t>symptoms</a:t>
            </a:r>
            <a:r>
              <a:rPr lang="en-US" sz="3600" dirty="0" smtClean="0"/>
              <a:t> of </a:t>
            </a:r>
            <a:r>
              <a:rPr lang="en-US" sz="4000" b="1" dirty="0" smtClean="0"/>
              <a:t>personality disorders vary based on the condition</a:t>
            </a:r>
            <a:r>
              <a:rPr lang="en-US" sz="3600" dirty="0" smtClean="0"/>
              <a:t>, some common signs include: </a:t>
            </a:r>
          </a:p>
          <a:p>
            <a:endParaRPr lang="en-US" sz="3600" dirty="0" smtClean="0"/>
          </a:p>
          <a:p>
            <a:pPr>
              <a:buFont typeface="Arial" pitchFamily="34" charset="0"/>
              <a:buChar char="•"/>
            </a:pPr>
            <a:r>
              <a:rPr lang="en-US" sz="3600" dirty="0" smtClean="0"/>
              <a:t>Aggressive behavior</a:t>
            </a:r>
          </a:p>
          <a:p>
            <a:pPr>
              <a:buFont typeface="Arial" pitchFamily="34" charset="0"/>
              <a:buChar char="•"/>
            </a:pPr>
            <a:r>
              <a:rPr lang="en-US" sz="3600" dirty="0" smtClean="0"/>
              <a:t>Delusional thinking</a:t>
            </a:r>
          </a:p>
          <a:p>
            <a:pPr>
              <a:buFont typeface="Arial" pitchFamily="34" charset="0"/>
              <a:buChar char="•"/>
            </a:pPr>
            <a:r>
              <a:rPr lang="en-US" sz="3600" dirty="0" smtClean="0"/>
              <a:t>Distrust of others</a:t>
            </a:r>
          </a:p>
          <a:p>
            <a:pPr>
              <a:buFont typeface="Arial" pitchFamily="34" charset="0"/>
              <a:buChar char="•"/>
            </a:pPr>
            <a:r>
              <a:rPr lang="en-US" sz="3600" dirty="0" smtClean="0"/>
              <a:t>Flat emotions (no emotional range)</a:t>
            </a:r>
          </a:p>
          <a:p>
            <a:pPr>
              <a:buFont typeface="Arial" pitchFamily="34" charset="0"/>
              <a:buChar char="•"/>
            </a:pPr>
            <a:r>
              <a:rPr lang="en-US" sz="3600" dirty="0" smtClean="0"/>
              <a:t>Lack of interest in relationships</a:t>
            </a:r>
          </a:p>
          <a:p>
            <a:pPr>
              <a:buFont typeface="Arial" pitchFamily="34" charset="0"/>
              <a:buChar char="•"/>
            </a:pPr>
            <a:r>
              <a:rPr lang="en-US" sz="3600" dirty="0" smtClean="0"/>
              <a:t>Violating others' boundaries</a:t>
            </a:r>
            <a:endParaRPr lang="en-US" sz="36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304800"/>
            <a:ext cx="8305800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0" b="1" u="sng" dirty="0" smtClean="0"/>
              <a:t>Summary </a:t>
            </a:r>
          </a:p>
          <a:p>
            <a:r>
              <a:rPr lang="en-US" sz="3200" dirty="0" smtClean="0"/>
              <a:t>Understanding the </a:t>
            </a:r>
            <a:r>
              <a:rPr lang="en-US" sz="3200" b="1" dirty="0" smtClean="0"/>
              <a:t>psychology of personality </a:t>
            </a:r>
            <a:r>
              <a:rPr lang="en-US" sz="3200" dirty="0" smtClean="0"/>
              <a:t>is much </a:t>
            </a:r>
            <a:r>
              <a:rPr lang="en-US" sz="3200" b="1" dirty="0" smtClean="0"/>
              <a:t>more than </a:t>
            </a:r>
            <a:r>
              <a:rPr lang="en-US" sz="3200" dirty="0" smtClean="0"/>
              <a:t>simply an </a:t>
            </a:r>
            <a:r>
              <a:rPr lang="en-US" sz="3200" b="1" dirty="0" smtClean="0"/>
              <a:t>academic exercise</a:t>
            </a:r>
            <a:r>
              <a:rPr lang="en-US" sz="3200" dirty="0" smtClean="0"/>
              <a:t>. The findings from personality research can have important applications in the world of medicine, health, business, economics, technology, among others. By building a better understanding of how personality works, </a:t>
            </a:r>
            <a:r>
              <a:rPr lang="en-US" sz="3200" b="1" dirty="0" smtClean="0"/>
              <a:t>we can look for new ways to improve both personal and public health. 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2819400"/>
            <a:ext cx="8534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/>
              <a:t>Thank You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2485164"/>
            <a:ext cx="853440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800" dirty="0"/>
              <a:t> </a:t>
            </a:r>
            <a:r>
              <a:rPr lang="en-US" sz="8000" b="1" u="sng" dirty="0"/>
              <a:t>Time Management  </a:t>
            </a:r>
          </a:p>
        </p:txBody>
      </p:sp>
    </p:spTree>
    <p:extLst>
      <p:ext uri="{BB962C8B-B14F-4D97-AF65-F5344CB8AC3E}">
        <p14:creationId xmlns:p14="http://schemas.microsoft.com/office/powerpoint/2010/main" val="4267817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0109" y="1371600"/>
            <a:ext cx="86868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 smtClean="0">
                <a:solidFill>
                  <a:srgbClr val="002060"/>
                </a:solidFill>
              </a:rPr>
              <a:t>Time </a:t>
            </a:r>
            <a:r>
              <a:rPr lang="en-US" sz="4400" dirty="0">
                <a:solidFill>
                  <a:srgbClr val="002060"/>
                </a:solidFill>
              </a:rPr>
              <a:t>management is </a:t>
            </a:r>
            <a:r>
              <a:rPr lang="en-US" sz="4400" b="1" dirty="0">
                <a:solidFill>
                  <a:srgbClr val="002060"/>
                </a:solidFill>
              </a:rPr>
              <a:t>the process </a:t>
            </a:r>
            <a:r>
              <a:rPr lang="en-US" sz="4400" dirty="0">
                <a:solidFill>
                  <a:srgbClr val="002060"/>
                </a:solidFill>
              </a:rPr>
              <a:t>of </a:t>
            </a:r>
            <a:r>
              <a:rPr lang="en-US" sz="4400" b="1" dirty="0">
                <a:solidFill>
                  <a:srgbClr val="002060"/>
                </a:solidFill>
              </a:rPr>
              <a:t>planning </a:t>
            </a:r>
            <a:r>
              <a:rPr lang="en-US" sz="4400" b="1" dirty="0" smtClean="0">
                <a:solidFill>
                  <a:srgbClr val="002060"/>
                </a:solidFill>
              </a:rPr>
              <a:t> and </a:t>
            </a:r>
            <a:r>
              <a:rPr lang="en-US" sz="4400" b="1" dirty="0">
                <a:solidFill>
                  <a:srgbClr val="002060"/>
                </a:solidFill>
              </a:rPr>
              <a:t>exercising </a:t>
            </a:r>
            <a:r>
              <a:rPr lang="en-US" sz="4400" b="1" dirty="0" smtClean="0">
                <a:solidFill>
                  <a:srgbClr val="002060"/>
                </a:solidFill>
              </a:rPr>
              <a:t> conscious </a:t>
            </a:r>
            <a:r>
              <a:rPr lang="en-US" sz="4400" b="1" dirty="0">
                <a:solidFill>
                  <a:srgbClr val="002060"/>
                </a:solidFill>
              </a:rPr>
              <a:t>control </a:t>
            </a:r>
            <a:r>
              <a:rPr lang="en-US" sz="4400" b="1" dirty="0" smtClean="0">
                <a:solidFill>
                  <a:srgbClr val="002060"/>
                </a:solidFill>
              </a:rPr>
              <a:t> of  time  </a:t>
            </a:r>
            <a:r>
              <a:rPr lang="en-US" sz="4400" dirty="0" smtClean="0">
                <a:solidFill>
                  <a:srgbClr val="002060"/>
                </a:solidFill>
              </a:rPr>
              <a:t>spent </a:t>
            </a:r>
            <a:r>
              <a:rPr lang="en-US" sz="4400" dirty="0">
                <a:solidFill>
                  <a:srgbClr val="002060"/>
                </a:solidFill>
              </a:rPr>
              <a:t>on </a:t>
            </a:r>
            <a:r>
              <a:rPr lang="en-US" sz="4400" b="1" dirty="0">
                <a:solidFill>
                  <a:srgbClr val="002060"/>
                </a:solidFill>
              </a:rPr>
              <a:t>specific </a:t>
            </a:r>
            <a:r>
              <a:rPr lang="en-US" sz="4400" b="1" dirty="0" smtClean="0">
                <a:solidFill>
                  <a:srgbClr val="002060"/>
                </a:solidFill>
              </a:rPr>
              <a:t>activities</a:t>
            </a:r>
          </a:p>
          <a:p>
            <a:pPr algn="ctr"/>
            <a:r>
              <a:rPr lang="en-US" sz="4400" dirty="0" smtClean="0">
                <a:solidFill>
                  <a:srgbClr val="002060"/>
                </a:solidFill>
              </a:rPr>
              <a:t>especially </a:t>
            </a:r>
            <a:r>
              <a:rPr lang="en-US" sz="4400" dirty="0">
                <a:solidFill>
                  <a:srgbClr val="002060"/>
                </a:solidFill>
              </a:rPr>
              <a:t>to increase </a:t>
            </a:r>
            <a:r>
              <a:rPr lang="en-US" sz="4400" b="1" dirty="0">
                <a:solidFill>
                  <a:srgbClr val="002060"/>
                </a:solidFill>
              </a:rPr>
              <a:t>effectiveness, efficiency, and productivity.</a:t>
            </a:r>
          </a:p>
        </p:txBody>
      </p:sp>
      <p:sp>
        <p:nvSpPr>
          <p:cNvPr id="3" name="Rectangle 2"/>
          <p:cNvSpPr/>
          <p:nvPr/>
        </p:nvSpPr>
        <p:spPr>
          <a:xfrm>
            <a:off x="1828800" y="109670"/>
            <a:ext cx="499675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u="sng" dirty="0">
                <a:solidFill>
                  <a:srgbClr val="C00000"/>
                </a:solidFill>
              </a:rPr>
              <a:t>Time </a:t>
            </a:r>
            <a:r>
              <a:rPr lang="en-US" sz="4400" b="1" u="sng" dirty="0" smtClean="0">
                <a:solidFill>
                  <a:srgbClr val="C00000"/>
                </a:solidFill>
              </a:rPr>
              <a:t>Management ?</a:t>
            </a:r>
            <a:endParaRPr lang="en-US" sz="4400" b="1" u="sng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029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0217" y="1219200"/>
            <a:ext cx="86106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/>
              <a:t>1.Do </a:t>
            </a:r>
            <a:r>
              <a:rPr lang="en-US" sz="4000" b="1" dirty="0"/>
              <a:t>a time </a:t>
            </a:r>
            <a:r>
              <a:rPr lang="en-US" sz="4000" b="1" dirty="0" smtClean="0"/>
              <a:t>audit</a:t>
            </a:r>
          </a:p>
          <a:p>
            <a:r>
              <a:rPr lang="en-US" sz="4000" b="1" dirty="0" smtClean="0"/>
              <a:t>2.Create a daily planner</a:t>
            </a:r>
          </a:p>
          <a:p>
            <a:r>
              <a:rPr lang="en-US" sz="4000" b="1" dirty="0" smtClean="0"/>
              <a:t>3.Set </a:t>
            </a:r>
            <a:r>
              <a:rPr lang="en-US" sz="4000" b="1" dirty="0"/>
              <a:t>reminders for all your tasks.</a:t>
            </a:r>
          </a:p>
          <a:p>
            <a:r>
              <a:rPr lang="en-US" sz="4000" b="1" dirty="0" smtClean="0"/>
              <a:t>4.Give </a:t>
            </a:r>
            <a:r>
              <a:rPr lang="en-US" sz="4000" b="1" dirty="0"/>
              <a:t>each task a time limit.</a:t>
            </a:r>
          </a:p>
          <a:p>
            <a:r>
              <a:rPr lang="en-US" sz="4000" b="1" dirty="0" smtClean="0"/>
              <a:t>5.Block </a:t>
            </a:r>
            <a:r>
              <a:rPr lang="en-US" sz="4000" b="1" dirty="0"/>
              <a:t>out distractions.</a:t>
            </a:r>
          </a:p>
          <a:p>
            <a:r>
              <a:rPr lang="en-US" sz="4000" b="1" dirty="0" smtClean="0"/>
              <a:t>6.Establish </a:t>
            </a:r>
            <a:r>
              <a:rPr lang="en-US" sz="4000" b="1" dirty="0"/>
              <a:t>routine</a:t>
            </a:r>
            <a:r>
              <a:rPr lang="en-US" sz="4000" b="1" dirty="0" smtClean="0"/>
              <a:t>.</a:t>
            </a:r>
          </a:p>
          <a:p>
            <a:r>
              <a:rPr lang="en-US" sz="4000" b="1" dirty="0" smtClean="0"/>
              <a:t>7.Keep </a:t>
            </a:r>
            <a:r>
              <a:rPr lang="en-US" sz="4000" b="1" dirty="0"/>
              <a:t>your “call to action” in </a:t>
            </a:r>
            <a:r>
              <a:rPr lang="en-US" sz="4000" b="1" dirty="0" smtClean="0"/>
              <a:t>mind.</a:t>
            </a:r>
            <a:endParaRPr lang="en-US" sz="4000" b="1" dirty="0"/>
          </a:p>
          <a:p>
            <a:r>
              <a:rPr lang="en-US" sz="4000" b="1" dirty="0" smtClean="0"/>
              <a:t>8.Get </a:t>
            </a:r>
            <a:r>
              <a:rPr lang="en-US" sz="4000" b="1" dirty="0"/>
              <a:t>enough down time and rest</a:t>
            </a:r>
            <a:r>
              <a:rPr lang="en-US" sz="4000" dirty="0"/>
              <a:t>.</a:t>
            </a:r>
          </a:p>
        </p:txBody>
      </p:sp>
      <p:sp>
        <p:nvSpPr>
          <p:cNvPr id="3" name="Rectangle 2"/>
          <p:cNvSpPr/>
          <p:nvPr/>
        </p:nvSpPr>
        <p:spPr>
          <a:xfrm>
            <a:off x="188662" y="152400"/>
            <a:ext cx="878215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C00000"/>
                </a:solidFill>
              </a:rPr>
              <a:t>8 keys </a:t>
            </a:r>
            <a:r>
              <a:rPr lang="en-US" sz="4000" b="1" u="sng" dirty="0" smtClean="0">
                <a:solidFill>
                  <a:srgbClr val="C00000"/>
                </a:solidFill>
              </a:rPr>
              <a:t>of </a:t>
            </a:r>
            <a:r>
              <a:rPr lang="en-US" sz="4000" b="1" u="sng" dirty="0">
                <a:solidFill>
                  <a:srgbClr val="C00000"/>
                </a:solidFill>
              </a:rPr>
              <a:t>time management</a:t>
            </a:r>
            <a:r>
              <a:rPr lang="en-US" sz="4000" b="1" u="sng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239305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7200" y="1981200"/>
            <a:ext cx="76962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dirty="0" smtClean="0"/>
              <a:t>3.Planning</a:t>
            </a:r>
            <a:r>
              <a:rPr lang="en-US" sz="6600" dirty="0"/>
              <a:t>, </a:t>
            </a:r>
            <a:endParaRPr lang="en-US" sz="6600" dirty="0" smtClean="0"/>
          </a:p>
          <a:p>
            <a:r>
              <a:rPr lang="en-US" sz="6600" dirty="0" smtClean="0"/>
              <a:t>2.Prioritizing </a:t>
            </a:r>
            <a:r>
              <a:rPr lang="en-US" sz="6600" dirty="0"/>
              <a:t>and </a:t>
            </a:r>
            <a:endParaRPr lang="en-US" sz="6600" dirty="0" smtClean="0"/>
          </a:p>
          <a:p>
            <a:r>
              <a:rPr lang="en-US" sz="6600" dirty="0" smtClean="0"/>
              <a:t>3.Performing</a:t>
            </a:r>
            <a:r>
              <a:rPr lang="en-US" sz="6600" dirty="0"/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304800" y="381000"/>
            <a:ext cx="856766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u="sng" dirty="0"/>
              <a:t>3 P's of time Management</a:t>
            </a:r>
            <a:r>
              <a:rPr lang="en-US" sz="480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598891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3964" y="1828800"/>
            <a:ext cx="86868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/>
              <a:t>Prioritization</a:t>
            </a:r>
            <a:r>
              <a:rPr lang="en-US" sz="4000" dirty="0"/>
              <a:t>. ...</a:t>
            </a:r>
          </a:p>
          <a:p>
            <a:r>
              <a:rPr lang="en-US" sz="4000" dirty="0"/>
              <a:t>Goal-setting. ...</a:t>
            </a:r>
          </a:p>
          <a:p>
            <a:r>
              <a:rPr lang="en-US" sz="4000" dirty="0"/>
              <a:t>Communication. ...</a:t>
            </a:r>
          </a:p>
          <a:p>
            <a:r>
              <a:rPr lang="en-US" sz="4000" dirty="0"/>
              <a:t>Planning. ...</a:t>
            </a:r>
          </a:p>
          <a:p>
            <a:r>
              <a:rPr lang="en-US" sz="4000" dirty="0"/>
              <a:t>Delegation. ...</a:t>
            </a:r>
          </a:p>
          <a:p>
            <a:r>
              <a:rPr lang="en-US" sz="4000" dirty="0"/>
              <a:t>Stress management. ...</a:t>
            </a:r>
          </a:p>
          <a:p>
            <a:r>
              <a:rPr lang="en-US" sz="4000" dirty="0"/>
              <a:t>Problem-solving.</a:t>
            </a:r>
          </a:p>
        </p:txBody>
      </p:sp>
      <p:sp>
        <p:nvSpPr>
          <p:cNvPr id="3" name="Rectangle 2"/>
          <p:cNvSpPr/>
          <p:nvPr/>
        </p:nvSpPr>
        <p:spPr>
          <a:xfrm>
            <a:off x="228600" y="228600"/>
            <a:ext cx="86868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/>
              <a:t>S</a:t>
            </a:r>
            <a:r>
              <a:rPr lang="en-US" sz="3200" dirty="0"/>
              <a:t>ome of the most important time management </a:t>
            </a:r>
            <a:r>
              <a:rPr lang="en-US" sz="4400" dirty="0"/>
              <a:t>skills </a:t>
            </a:r>
            <a:r>
              <a:rPr lang="en-US" sz="3200" dirty="0"/>
              <a:t>include:</a:t>
            </a:r>
          </a:p>
        </p:txBody>
      </p:sp>
    </p:spTree>
    <p:extLst>
      <p:ext uri="{BB962C8B-B14F-4D97-AF65-F5344CB8AC3E}">
        <p14:creationId xmlns:p14="http://schemas.microsoft.com/office/powerpoint/2010/main" val="1244451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6700" y="1143000"/>
            <a:ext cx="861060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When </a:t>
            </a:r>
            <a:r>
              <a:rPr lang="en-US" sz="2800" dirty="0"/>
              <a:t>the day seems to get out of your control early and steamroll over you for hours until you leave exhausted, </a:t>
            </a:r>
            <a:r>
              <a:rPr lang="en-US" sz="2800" b="1" dirty="0"/>
              <a:t>you are probably missing the three “D’s”. </a:t>
            </a:r>
          </a:p>
          <a:p>
            <a:r>
              <a:rPr lang="en-US" sz="4000" b="1" dirty="0"/>
              <a:t>The three “D’s” are:</a:t>
            </a:r>
          </a:p>
          <a:p>
            <a:endParaRPr lang="en-US" sz="2800" dirty="0"/>
          </a:p>
          <a:p>
            <a:r>
              <a:rPr lang="en-US" sz="4000" b="1" dirty="0" smtClean="0"/>
              <a:t>	1.Do</a:t>
            </a:r>
            <a:endParaRPr lang="en-US" sz="4000" b="1" dirty="0"/>
          </a:p>
          <a:p>
            <a:r>
              <a:rPr lang="en-US" sz="4000" b="1" dirty="0" smtClean="0"/>
              <a:t>	2.Delegate</a:t>
            </a:r>
            <a:endParaRPr lang="en-US" sz="4000" b="1" dirty="0"/>
          </a:p>
          <a:p>
            <a:r>
              <a:rPr lang="en-US" sz="4000" b="1" dirty="0" smtClean="0"/>
              <a:t>	3.Defer</a:t>
            </a:r>
            <a:endParaRPr lang="en-US" sz="4000" b="1" dirty="0"/>
          </a:p>
        </p:txBody>
      </p:sp>
      <p:sp>
        <p:nvSpPr>
          <p:cNvPr id="3" name="Rectangle 2"/>
          <p:cNvSpPr/>
          <p:nvPr/>
        </p:nvSpPr>
        <p:spPr>
          <a:xfrm>
            <a:off x="719343" y="228600"/>
            <a:ext cx="770531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u="sng" dirty="0"/>
              <a:t>Three D’s for Time Management</a:t>
            </a:r>
          </a:p>
        </p:txBody>
      </p:sp>
      <p:sp>
        <p:nvSpPr>
          <p:cNvPr id="4" name="Rectangle 3"/>
          <p:cNvSpPr/>
          <p:nvPr/>
        </p:nvSpPr>
        <p:spPr>
          <a:xfrm>
            <a:off x="266700" y="5562600"/>
            <a:ext cx="8610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/>
              <a:t>“Do I have to be the one to do this or do I simply need to arrange to have it done?”</a:t>
            </a:r>
          </a:p>
        </p:txBody>
      </p:sp>
    </p:spTree>
    <p:extLst>
      <p:ext uri="{BB962C8B-B14F-4D97-AF65-F5344CB8AC3E}">
        <p14:creationId xmlns:p14="http://schemas.microsoft.com/office/powerpoint/2010/main" val="1660781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" y="1219200"/>
            <a:ext cx="83058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/>
              <a:t>A </a:t>
            </a:r>
            <a:r>
              <a:rPr lang="en-US" sz="3600" dirty="0"/>
              <a:t>time management system is a </a:t>
            </a:r>
            <a:r>
              <a:rPr lang="en-US" sz="3600" b="1" dirty="0"/>
              <a:t>designed combination of processes, tools, techniques, and methods.</a:t>
            </a:r>
            <a:r>
              <a:rPr lang="en-US" sz="3600" dirty="0"/>
              <a:t> </a:t>
            </a:r>
            <a:endParaRPr lang="en-US" sz="3600" dirty="0" smtClean="0"/>
          </a:p>
          <a:p>
            <a:endParaRPr lang="en-US" sz="3600" dirty="0" smtClean="0"/>
          </a:p>
          <a:p>
            <a:r>
              <a:rPr lang="en-US" sz="3600" dirty="0" smtClean="0"/>
              <a:t>Time </a:t>
            </a:r>
            <a:r>
              <a:rPr lang="en-US" sz="3600" dirty="0"/>
              <a:t>management is </a:t>
            </a:r>
            <a:r>
              <a:rPr lang="en-US" sz="3600" b="1" dirty="0"/>
              <a:t>usually a necessity </a:t>
            </a:r>
            <a:r>
              <a:rPr lang="en-US" sz="3600" dirty="0"/>
              <a:t>in any </a:t>
            </a:r>
            <a:r>
              <a:rPr lang="en-US" sz="3600" b="1" dirty="0"/>
              <a:t>project management </a:t>
            </a:r>
            <a:r>
              <a:rPr lang="en-US" sz="3600" dirty="0"/>
              <a:t>as it determines the project </a:t>
            </a:r>
            <a:r>
              <a:rPr lang="en-US" sz="3600" b="1" dirty="0"/>
              <a:t>completion time and scope</a:t>
            </a:r>
            <a:r>
              <a:rPr lang="en-US" sz="3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8663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8654" y="1066800"/>
            <a:ext cx="859674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Differences</a:t>
            </a:r>
            <a:r>
              <a:rPr lang="en-US" sz="2400" dirty="0" smtClean="0"/>
              <a:t> </a:t>
            </a:r>
            <a:r>
              <a:rPr lang="en-US" sz="2400" dirty="0"/>
              <a:t>in the </a:t>
            </a:r>
            <a:r>
              <a:rPr lang="en-US" sz="2400" b="1" dirty="0"/>
              <a:t>way a culture views </a:t>
            </a:r>
            <a:r>
              <a:rPr lang="en-US" sz="2400" dirty="0"/>
              <a:t>time </a:t>
            </a:r>
            <a:r>
              <a:rPr lang="en-US" sz="2400" b="1" dirty="0"/>
              <a:t>can affect the way their time is managed. </a:t>
            </a:r>
            <a:endParaRPr lang="en-US" sz="2400" b="1" dirty="0" smtClean="0"/>
          </a:p>
          <a:p>
            <a:r>
              <a:rPr lang="en-US" sz="2400" dirty="0" smtClean="0"/>
              <a:t>For </a:t>
            </a:r>
            <a:r>
              <a:rPr lang="en-US" sz="2400" dirty="0"/>
              <a:t>example, a linear time view is a way of conceiving time as flowing from one moment to the next in a linear fashion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This </a:t>
            </a:r>
            <a:r>
              <a:rPr lang="en-US" sz="2400" dirty="0"/>
              <a:t>linear perception of time is predominant in America along with most Northern European countries, such as Germany, Switzerland, and </a:t>
            </a:r>
            <a:r>
              <a:rPr lang="en-US" sz="2400" dirty="0" smtClean="0"/>
              <a:t>England.</a:t>
            </a:r>
          </a:p>
          <a:p>
            <a:r>
              <a:rPr lang="en-US" sz="2400" dirty="0" smtClean="0"/>
              <a:t>People </a:t>
            </a:r>
            <a:r>
              <a:rPr lang="en-US" sz="2400" dirty="0"/>
              <a:t>in these cultures </a:t>
            </a:r>
            <a:r>
              <a:rPr lang="en-US" sz="2400" b="1" dirty="0"/>
              <a:t>tend to place a </a:t>
            </a:r>
            <a:r>
              <a:rPr lang="en-US" sz="3200" b="1" dirty="0"/>
              <a:t>large value on productive time management</a:t>
            </a:r>
            <a:r>
              <a:rPr lang="en-US" sz="2400" dirty="0"/>
              <a:t> and tend to </a:t>
            </a:r>
            <a:r>
              <a:rPr lang="en-US" sz="2400" b="1" dirty="0"/>
              <a:t>avoid decisions or actions that would result in wasted </a:t>
            </a:r>
            <a:r>
              <a:rPr lang="en-US" sz="2400" b="1" dirty="0" smtClean="0"/>
              <a:t>time.</a:t>
            </a:r>
          </a:p>
          <a:p>
            <a:r>
              <a:rPr lang="en-US" sz="2400" dirty="0" smtClean="0"/>
              <a:t>This </a:t>
            </a:r>
            <a:r>
              <a:rPr lang="en-US" sz="2400" dirty="0"/>
              <a:t>linear view of time correlates to these cultures being more "</a:t>
            </a:r>
            <a:r>
              <a:rPr lang="en-US" sz="2400" b="1" dirty="0" err="1"/>
              <a:t>monochronic</a:t>
            </a:r>
            <a:r>
              <a:rPr lang="en-US" sz="2400" b="1" dirty="0"/>
              <a:t>", or preferring to do only one thing at a time. </a:t>
            </a:r>
          </a:p>
          <a:p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1447800" y="286569"/>
            <a:ext cx="62510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u="sng" dirty="0"/>
              <a:t>Cultural views of time management</a:t>
            </a:r>
          </a:p>
        </p:txBody>
      </p:sp>
    </p:spTree>
    <p:extLst>
      <p:ext uri="{BB962C8B-B14F-4D97-AF65-F5344CB8AC3E}">
        <p14:creationId xmlns:p14="http://schemas.microsoft.com/office/powerpoint/2010/main" val="3762815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990600"/>
            <a:ext cx="88392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Another cultural time view </a:t>
            </a:r>
            <a:r>
              <a:rPr lang="en-US" sz="2800" b="1" dirty="0"/>
              <a:t>is the multi-active time view</a:t>
            </a:r>
            <a:r>
              <a:rPr lang="en-US" sz="2800" dirty="0"/>
              <a:t>. </a:t>
            </a:r>
            <a:r>
              <a:rPr lang="en-US" sz="2800" dirty="0" smtClean="0"/>
              <a:t>Multi-active </a:t>
            </a:r>
            <a:r>
              <a:rPr lang="en-US" sz="2800" dirty="0"/>
              <a:t>cultures </a:t>
            </a:r>
            <a:r>
              <a:rPr lang="en-US" sz="2800" b="1" dirty="0"/>
              <a:t>are "</a:t>
            </a:r>
            <a:r>
              <a:rPr lang="en-US" sz="2800" b="1" dirty="0" err="1"/>
              <a:t>polychronic</a:t>
            </a:r>
            <a:r>
              <a:rPr lang="en-US" sz="2800" b="1" dirty="0"/>
              <a:t>" or prefer to do multiple tasks at once. </a:t>
            </a:r>
            <a:endParaRPr lang="en-US" sz="2800" b="1" dirty="0" smtClean="0"/>
          </a:p>
          <a:p>
            <a:r>
              <a:rPr lang="en-US" sz="2800" dirty="0" smtClean="0"/>
              <a:t>This </a:t>
            </a:r>
            <a:r>
              <a:rPr lang="en-US" sz="2800" dirty="0"/>
              <a:t>multi-active time view is prominent in most </a:t>
            </a:r>
            <a:r>
              <a:rPr lang="en-US" sz="2800" b="1" dirty="0"/>
              <a:t>Southern European</a:t>
            </a:r>
            <a:r>
              <a:rPr lang="en-US" sz="2800" dirty="0"/>
              <a:t> countries such as </a:t>
            </a:r>
            <a:r>
              <a:rPr lang="en-US" sz="2800" b="1" dirty="0"/>
              <a:t>Spain, Portugal, and </a:t>
            </a:r>
            <a:r>
              <a:rPr lang="en-US" sz="2800" b="1" dirty="0" smtClean="0"/>
              <a:t>Italy.</a:t>
            </a:r>
          </a:p>
          <a:p>
            <a:r>
              <a:rPr lang="en-US" sz="2800" dirty="0" smtClean="0"/>
              <a:t>In </a:t>
            </a:r>
            <a:r>
              <a:rPr lang="en-US" sz="2800" dirty="0"/>
              <a:t>these cultures, people often tend to spend time on things they deem to be more important such as placing a high importance on finishing social </a:t>
            </a:r>
            <a:r>
              <a:rPr lang="en-US" sz="2800" dirty="0" smtClean="0"/>
              <a:t>conversations</a:t>
            </a:r>
          </a:p>
          <a:p>
            <a:r>
              <a:rPr lang="en-US" sz="2800" dirty="0" smtClean="0"/>
              <a:t>In </a:t>
            </a:r>
            <a:r>
              <a:rPr lang="en-US" sz="2800" dirty="0"/>
              <a:t>business environments, they often </a:t>
            </a:r>
            <a:r>
              <a:rPr lang="en-US" sz="2800" b="1" dirty="0"/>
              <a:t>pay little attention to how long meetings last</a:t>
            </a:r>
            <a:r>
              <a:rPr lang="en-US" sz="2800" dirty="0"/>
              <a:t>, rather the </a:t>
            </a:r>
            <a:r>
              <a:rPr lang="en-US" sz="2800" b="1" dirty="0"/>
              <a:t>focus is on having high-quality meetings.</a:t>
            </a:r>
            <a:r>
              <a:rPr lang="en-US" sz="2800" dirty="0"/>
              <a:t> In general, the cultural focus tends to be on </a:t>
            </a:r>
            <a:r>
              <a:rPr lang="en-US" sz="2800" b="1" dirty="0"/>
              <a:t>synergy and creativity over </a:t>
            </a:r>
            <a:r>
              <a:rPr lang="en-US" sz="2800" b="1" dirty="0" smtClean="0"/>
              <a:t>efficiency</a:t>
            </a:r>
            <a:endParaRPr lang="en-US" sz="2800" b="1" dirty="0"/>
          </a:p>
        </p:txBody>
      </p:sp>
      <p:sp>
        <p:nvSpPr>
          <p:cNvPr id="3" name="Rectangle 2"/>
          <p:cNvSpPr/>
          <p:nvPr/>
        </p:nvSpPr>
        <p:spPr>
          <a:xfrm>
            <a:off x="2209800" y="152400"/>
            <a:ext cx="498162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u="sng" dirty="0" smtClean="0"/>
              <a:t>Multi-active </a:t>
            </a:r>
            <a:r>
              <a:rPr lang="en-US" sz="4000" b="1" u="sng" dirty="0"/>
              <a:t>time view</a:t>
            </a:r>
          </a:p>
        </p:txBody>
      </p:sp>
    </p:spTree>
    <p:extLst>
      <p:ext uri="{BB962C8B-B14F-4D97-AF65-F5344CB8AC3E}">
        <p14:creationId xmlns:p14="http://schemas.microsoft.com/office/powerpoint/2010/main" val="418007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8477" y="1143000"/>
            <a:ext cx="883838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In </a:t>
            </a:r>
            <a:r>
              <a:rPr lang="en-US" sz="2800" dirty="0"/>
              <a:t>cyclical cultures, time is considered neither linear nor event related. Because days, months, years, seasons, and events happen in regular repetitive occurrences, </a:t>
            </a:r>
            <a:r>
              <a:rPr lang="en-US" sz="2800" b="1" dirty="0"/>
              <a:t>time is viewed as cyclical. In this view, time is not seen as wasted because it will always come back later</a:t>
            </a:r>
            <a:r>
              <a:rPr lang="en-US" sz="2800" dirty="0"/>
              <a:t>, </a:t>
            </a:r>
            <a:r>
              <a:rPr lang="en-US" sz="2800" dirty="0" smtClean="0"/>
              <a:t>This </a:t>
            </a:r>
            <a:r>
              <a:rPr lang="en-US" sz="2800" dirty="0"/>
              <a:t>cyclical time </a:t>
            </a:r>
            <a:r>
              <a:rPr lang="en-US" sz="2800" b="1" dirty="0"/>
              <a:t>view is prevalent </a:t>
            </a:r>
            <a:r>
              <a:rPr lang="en-US" sz="2800" dirty="0"/>
              <a:t>throughout most </a:t>
            </a:r>
            <a:r>
              <a:rPr lang="en-US" sz="2800" b="1" dirty="0"/>
              <a:t>countries in Asia, including Japan and China.</a:t>
            </a:r>
            <a:r>
              <a:rPr lang="en-US" sz="2800" dirty="0"/>
              <a:t> It is more important in cultures with cyclical concepts of time to </a:t>
            </a:r>
            <a:r>
              <a:rPr lang="en-US" sz="2800" b="1" dirty="0"/>
              <a:t>focus on completing tasks correctly</a:t>
            </a:r>
            <a:r>
              <a:rPr lang="en-US" sz="2800" dirty="0"/>
              <a:t>, therefore most people will spend </a:t>
            </a:r>
            <a:r>
              <a:rPr lang="en-US" sz="2800" b="1" dirty="0"/>
              <a:t>more time thinking about decisions and the impact they will have, before acting on their </a:t>
            </a:r>
            <a:r>
              <a:rPr lang="en-US" sz="2800" b="1" dirty="0" smtClean="0"/>
              <a:t>plans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2362200" y="131894"/>
            <a:ext cx="472276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u="sng" dirty="0" smtClean="0"/>
              <a:t>Cyclical </a:t>
            </a:r>
            <a:r>
              <a:rPr lang="en-US" sz="4800" b="1" u="sng" dirty="0"/>
              <a:t>time view</a:t>
            </a:r>
          </a:p>
        </p:txBody>
      </p:sp>
    </p:spTree>
    <p:extLst>
      <p:ext uri="{BB962C8B-B14F-4D97-AF65-F5344CB8AC3E}">
        <p14:creationId xmlns:p14="http://schemas.microsoft.com/office/powerpoint/2010/main" val="4196493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838200"/>
            <a:ext cx="87630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Some </a:t>
            </a:r>
            <a:r>
              <a:rPr lang="en-US" sz="2800" dirty="0"/>
              <a:t>time-management literature stresses tasks related to </a:t>
            </a:r>
            <a:r>
              <a:rPr lang="en-US" sz="2800" b="1" dirty="0"/>
              <a:t>creating an environment conducive to "real" effectiveness</a:t>
            </a:r>
            <a:r>
              <a:rPr lang="en-US" sz="2800" dirty="0"/>
              <a:t>. These strategies include principles such as:</a:t>
            </a:r>
          </a:p>
          <a:p>
            <a:endParaRPr lang="en-US" sz="2800" dirty="0"/>
          </a:p>
          <a:p>
            <a:r>
              <a:rPr lang="en-US" sz="2800" b="1" dirty="0" smtClean="0"/>
              <a:t>1.“Get </a:t>
            </a:r>
            <a:r>
              <a:rPr lang="en-US" sz="2800" b="1" dirty="0"/>
              <a:t>organized" </a:t>
            </a:r>
            <a:endParaRPr lang="en-US" sz="2800" b="1" dirty="0" smtClean="0"/>
          </a:p>
          <a:p>
            <a:r>
              <a:rPr lang="en-US" sz="2800" b="1" dirty="0" smtClean="0"/>
              <a:t>2.“Protecting </a:t>
            </a:r>
            <a:r>
              <a:rPr lang="en-US" sz="2800" b="1" dirty="0"/>
              <a:t>one's time" by insulation, isolation, and </a:t>
            </a:r>
            <a:endParaRPr lang="en-US" sz="2800" b="1" dirty="0" smtClean="0"/>
          </a:p>
          <a:p>
            <a:r>
              <a:rPr lang="en-US" sz="2800" b="1" dirty="0"/>
              <a:t> </a:t>
            </a:r>
            <a:r>
              <a:rPr lang="en-US" sz="2800" b="1" dirty="0" smtClean="0"/>
              <a:t>    delegation</a:t>
            </a:r>
            <a:r>
              <a:rPr lang="en-US" sz="2800" b="1" dirty="0"/>
              <a:t>,</a:t>
            </a:r>
          </a:p>
          <a:p>
            <a:r>
              <a:rPr lang="en-US" sz="2800" b="1" dirty="0" smtClean="0"/>
              <a:t>3.“Achievement </a:t>
            </a:r>
            <a:r>
              <a:rPr lang="en-US" sz="2800" b="1" dirty="0"/>
              <a:t>through goal-management and through </a:t>
            </a:r>
            <a:endParaRPr lang="en-US" sz="2800" b="1" dirty="0" smtClean="0"/>
          </a:p>
          <a:p>
            <a:r>
              <a:rPr lang="en-US" sz="2800" b="1" dirty="0"/>
              <a:t> </a:t>
            </a:r>
            <a:r>
              <a:rPr lang="en-US" sz="2800" b="1" dirty="0" smtClean="0"/>
              <a:t>    goal-focus</a:t>
            </a:r>
            <a:r>
              <a:rPr lang="en-US" sz="2800" b="1" dirty="0"/>
              <a:t>" </a:t>
            </a:r>
            <a:endParaRPr lang="en-US" sz="2800" b="1" dirty="0" smtClean="0"/>
          </a:p>
          <a:p>
            <a:endParaRPr lang="en-US" sz="2800" b="1" dirty="0"/>
          </a:p>
          <a:p>
            <a:r>
              <a:rPr lang="en-US" sz="2800" b="1" dirty="0" smtClean="0"/>
              <a:t>4.“Recovering </a:t>
            </a:r>
            <a:r>
              <a:rPr lang="en-US" sz="2800" b="1" dirty="0"/>
              <a:t>from bad time-habits" - recovery from </a:t>
            </a:r>
            <a:endParaRPr lang="en-US" sz="2800" b="1" dirty="0" smtClean="0"/>
          </a:p>
          <a:p>
            <a:r>
              <a:rPr lang="en-US" sz="2800" b="1" dirty="0"/>
              <a:t> </a:t>
            </a:r>
            <a:r>
              <a:rPr lang="en-US" sz="2800" b="1" dirty="0" smtClean="0"/>
              <a:t>    underlying </a:t>
            </a:r>
            <a:r>
              <a:rPr lang="en-US" sz="2800" b="1" dirty="0"/>
              <a:t>psychological problems, </a:t>
            </a:r>
            <a:endParaRPr lang="en-US" sz="2800" b="1" dirty="0" smtClean="0"/>
          </a:p>
          <a:p>
            <a:r>
              <a:rPr lang="en-US" sz="2800" b="1" dirty="0"/>
              <a:t> </a:t>
            </a:r>
            <a:r>
              <a:rPr lang="en-US" sz="2800" b="1" dirty="0" smtClean="0"/>
              <a:t>    e.g</a:t>
            </a:r>
            <a:r>
              <a:rPr lang="en-US" sz="2800" b="1" dirty="0"/>
              <a:t>. procrastination</a:t>
            </a:r>
            <a:r>
              <a:rPr lang="en-US" sz="2800" dirty="0" smtClean="0"/>
              <a:t>. (Tal </a:t>
            </a:r>
            <a:r>
              <a:rPr lang="en-US" sz="2800" dirty="0" err="1" smtClean="0"/>
              <a:t>Matol</a:t>
            </a:r>
            <a:r>
              <a:rPr lang="en-US" sz="2800" dirty="0" smtClean="0"/>
              <a:t>)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1969223" y="152400"/>
            <a:ext cx="52610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u="sng" dirty="0"/>
              <a:t>Creating an effective environment</a:t>
            </a:r>
          </a:p>
        </p:txBody>
      </p:sp>
    </p:spTree>
    <p:extLst>
      <p:ext uri="{BB962C8B-B14F-4D97-AF65-F5344CB8AC3E}">
        <p14:creationId xmlns:p14="http://schemas.microsoft.com/office/powerpoint/2010/main" val="255556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914400"/>
            <a:ext cx="883920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A </a:t>
            </a:r>
            <a:r>
              <a:rPr lang="en-US" sz="2400" dirty="0"/>
              <a:t>technique that has been used in </a:t>
            </a:r>
            <a:r>
              <a:rPr lang="en-US" sz="2400" b="1" dirty="0"/>
              <a:t>business management for a long time is the categorization of large data into groups</a:t>
            </a:r>
            <a:r>
              <a:rPr lang="en-US" sz="2400" dirty="0"/>
              <a:t>. These groups are </a:t>
            </a:r>
            <a:r>
              <a:rPr lang="en-US" sz="2400" b="1" dirty="0"/>
              <a:t>often marked A, B, C and D—hence the name</a:t>
            </a:r>
            <a:r>
              <a:rPr lang="en-US" sz="2400" dirty="0"/>
              <a:t>. Activities are ranked by these general criteria:</a:t>
            </a:r>
          </a:p>
          <a:p>
            <a:endParaRPr lang="en-US" sz="2400" dirty="0"/>
          </a:p>
          <a:p>
            <a:r>
              <a:rPr lang="en-US" sz="2800" b="1" dirty="0"/>
              <a:t>A – Tasks </a:t>
            </a:r>
            <a:r>
              <a:rPr lang="en-US" sz="2800" b="1" dirty="0" smtClean="0"/>
              <a:t>perceived </a:t>
            </a:r>
            <a:r>
              <a:rPr lang="en-US" sz="2800" b="1" dirty="0"/>
              <a:t>as being urgent and important,</a:t>
            </a:r>
          </a:p>
          <a:p>
            <a:r>
              <a:rPr lang="en-US" sz="2800" b="1" dirty="0"/>
              <a:t>B – Tasks that are important but not urgent,</a:t>
            </a:r>
          </a:p>
          <a:p>
            <a:r>
              <a:rPr lang="en-US" sz="2800" b="1" dirty="0"/>
              <a:t>C – Tasks that are unimportant but urgent,</a:t>
            </a:r>
          </a:p>
          <a:p>
            <a:r>
              <a:rPr lang="en-US" sz="2800" b="1" dirty="0"/>
              <a:t>D – Tasks that are unimportant and not urgent</a:t>
            </a:r>
            <a:r>
              <a:rPr lang="en-US" sz="2400" dirty="0" smtClean="0"/>
              <a:t>.</a:t>
            </a:r>
          </a:p>
          <a:p>
            <a:endParaRPr lang="en-US" sz="2400" dirty="0"/>
          </a:p>
          <a:p>
            <a:r>
              <a:rPr lang="en-US" sz="2400" dirty="0"/>
              <a:t>Each group is then rank-ordered by priority - </a:t>
            </a:r>
            <a:r>
              <a:rPr lang="en-US" sz="2400" dirty="0" smtClean="0"/>
              <a:t>ABC </a:t>
            </a:r>
            <a:r>
              <a:rPr lang="en-US" sz="2400" dirty="0"/>
              <a:t>analysis can incorporate more than three groups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2590800" y="152400"/>
            <a:ext cx="25132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ABCD analysis</a:t>
            </a:r>
          </a:p>
        </p:txBody>
      </p:sp>
    </p:spTree>
    <p:extLst>
      <p:ext uri="{BB962C8B-B14F-4D97-AF65-F5344CB8AC3E}">
        <p14:creationId xmlns:p14="http://schemas.microsoft.com/office/powerpoint/2010/main" val="126457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0500" y="1447800"/>
            <a:ext cx="8763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/>
              <a:t>The </a:t>
            </a:r>
            <a:r>
              <a:rPr lang="en-US" sz="3600" dirty="0"/>
              <a:t>Pareto principle is the idea </a:t>
            </a:r>
            <a:r>
              <a:rPr lang="en-US" sz="3600" b="1" dirty="0"/>
              <a:t>that 80% of consequences come from 20% of causes</a:t>
            </a:r>
            <a:r>
              <a:rPr lang="en-US" sz="3600" dirty="0"/>
              <a:t>. </a:t>
            </a:r>
            <a:endParaRPr lang="en-US" sz="3600" dirty="0" smtClean="0"/>
          </a:p>
          <a:p>
            <a:r>
              <a:rPr lang="en-US" sz="4800" dirty="0" smtClean="0"/>
              <a:t>A</a:t>
            </a:r>
            <a:r>
              <a:rPr lang="en-US" sz="3600" dirty="0" smtClean="0"/>
              <a:t>pplied </a:t>
            </a:r>
            <a:r>
              <a:rPr lang="en-US" sz="3600" dirty="0"/>
              <a:t>to productivity, </a:t>
            </a:r>
            <a:r>
              <a:rPr lang="en-US" sz="3600" b="1" dirty="0"/>
              <a:t>it means that 80% of results can be achieved by doing 20% of </a:t>
            </a:r>
            <a:r>
              <a:rPr lang="en-US" sz="3600" b="1" dirty="0" smtClean="0"/>
              <a:t>tasks</a:t>
            </a:r>
          </a:p>
          <a:p>
            <a:r>
              <a:rPr lang="en-US" sz="6000" b="1" dirty="0" smtClean="0"/>
              <a:t>If</a:t>
            </a:r>
            <a:r>
              <a:rPr lang="en-US" sz="3600" dirty="0" smtClean="0"/>
              <a:t> </a:t>
            </a:r>
            <a:r>
              <a:rPr lang="en-US" sz="3600" dirty="0"/>
              <a:t>productivity is the </a:t>
            </a:r>
            <a:r>
              <a:rPr lang="en-US" sz="3600" b="1" dirty="0"/>
              <a:t>aim of </a:t>
            </a:r>
            <a:r>
              <a:rPr lang="en-US" sz="3600" dirty="0"/>
              <a:t>time </a:t>
            </a:r>
            <a:r>
              <a:rPr lang="en-US" sz="3200" dirty="0"/>
              <a:t>management</a:t>
            </a:r>
            <a:r>
              <a:rPr lang="en-US" sz="3600" dirty="0"/>
              <a:t>, then these </a:t>
            </a:r>
            <a:r>
              <a:rPr lang="en-US" sz="3600" b="1" dirty="0"/>
              <a:t>tasks should be prioritized </a:t>
            </a:r>
            <a:r>
              <a:rPr lang="en-US" sz="3600" b="1" dirty="0" smtClean="0"/>
              <a:t>higher</a:t>
            </a:r>
            <a:endParaRPr lang="en-US" sz="3600" b="1" dirty="0"/>
          </a:p>
        </p:txBody>
      </p:sp>
      <p:sp>
        <p:nvSpPr>
          <p:cNvPr id="3" name="Rectangle 2"/>
          <p:cNvSpPr/>
          <p:nvPr/>
        </p:nvSpPr>
        <p:spPr>
          <a:xfrm>
            <a:off x="2323788" y="228600"/>
            <a:ext cx="44964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/>
              <a:t>Pareto analysis</a:t>
            </a:r>
          </a:p>
        </p:txBody>
      </p:sp>
    </p:spTree>
    <p:extLst>
      <p:ext uri="{BB962C8B-B14F-4D97-AF65-F5344CB8AC3E}">
        <p14:creationId xmlns:p14="http://schemas.microsoft.com/office/powerpoint/2010/main" val="663830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6255" y="951131"/>
            <a:ext cx="8763000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r>
              <a:rPr lang="en-US" sz="2400" dirty="0"/>
              <a:t>Using the Eisenhower Decision Principle, tasks are evaluated using the criteria important/unimportant and urgent/not </a:t>
            </a:r>
            <a:r>
              <a:rPr lang="en-US" sz="2400" dirty="0" smtClean="0"/>
              <a:t>urgent  and </a:t>
            </a:r>
            <a:r>
              <a:rPr lang="en-US" sz="2400" dirty="0"/>
              <a:t>then placed in according quadrants in an Eisenhower Matrix (also known as an "Eisenhower Box" or "Eisenhower Decision </a:t>
            </a:r>
            <a:r>
              <a:rPr lang="en-US" sz="2400" dirty="0" smtClean="0"/>
              <a:t>Matrix Tasks </a:t>
            </a:r>
            <a:r>
              <a:rPr lang="en-US" sz="2400" dirty="0"/>
              <a:t>in the quadrants are then handled as follows.</a:t>
            </a:r>
          </a:p>
          <a:p>
            <a:endParaRPr lang="en-US" sz="2400" dirty="0"/>
          </a:p>
          <a:p>
            <a:r>
              <a:rPr lang="en-US" sz="2400" dirty="0" smtClean="0"/>
              <a:t>1.Important/Urgent </a:t>
            </a:r>
            <a:r>
              <a:rPr lang="en-US" sz="2400" dirty="0"/>
              <a:t>quadrant tasks are done immediately and </a:t>
            </a:r>
            <a:endParaRPr lang="en-US" sz="2400" dirty="0" smtClean="0"/>
          </a:p>
          <a:p>
            <a:r>
              <a:rPr lang="en-US" sz="2400" dirty="0"/>
              <a:t> </a:t>
            </a:r>
            <a:r>
              <a:rPr lang="en-US" sz="2400" dirty="0" smtClean="0"/>
              <a:t>   personally e.g</a:t>
            </a:r>
            <a:r>
              <a:rPr lang="en-US" sz="2400" dirty="0"/>
              <a:t>. crises, deadlines, </a:t>
            </a:r>
            <a:r>
              <a:rPr lang="en-US" sz="2400" dirty="0" smtClean="0"/>
              <a:t>problems</a:t>
            </a:r>
          </a:p>
          <a:p>
            <a:r>
              <a:rPr lang="en-US" sz="2400" dirty="0" smtClean="0"/>
              <a:t>2.Important/Not </a:t>
            </a:r>
            <a:r>
              <a:rPr lang="en-US" sz="2400" dirty="0"/>
              <a:t>Urgent quadrant tasks get an end date and are </a:t>
            </a:r>
            <a:r>
              <a:rPr lang="en-US" sz="2400" dirty="0" smtClean="0"/>
              <a:t>done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</a:t>
            </a:r>
            <a:r>
              <a:rPr lang="en-US" sz="2400" dirty="0"/>
              <a:t>personally</a:t>
            </a:r>
            <a:r>
              <a:rPr lang="en-US" sz="2400" dirty="0" smtClean="0"/>
              <a:t>,  </a:t>
            </a:r>
            <a:r>
              <a:rPr lang="en-US" sz="2400" dirty="0"/>
              <a:t>e.g. relationships, planning, </a:t>
            </a:r>
            <a:r>
              <a:rPr lang="en-US" sz="2400" dirty="0" smtClean="0"/>
              <a:t>recreation</a:t>
            </a:r>
          </a:p>
          <a:p>
            <a:r>
              <a:rPr lang="en-US" sz="2400" dirty="0" smtClean="0"/>
              <a:t>3.Unimportant/Urgent </a:t>
            </a:r>
            <a:r>
              <a:rPr lang="en-US" sz="2400" dirty="0"/>
              <a:t>quadrant tasks are </a:t>
            </a:r>
            <a:r>
              <a:rPr lang="en-US" sz="2400" dirty="0" smtClean="0"/>
              <a:t>delegated,  </a:t>
            </a:r>
            <a:r>
              <a:rPr lang="en-US" sz="2400" dirty="0"/>
              <a:t>e.g</a:t>
            </a:r>
            <a:r>
              <a:rPr lang="en-US" sz="2400" dirty="0" smtClean="0"/>
              <a:t>.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</a:t>
            </a:r>
            <a:r>
              <a:rPr lang="en-US" sz="2400" dirty="0"/>
              <a:t>interruptions, meetings, </a:t>
            </a:r>
            <a:r>
              <a:rPr lang="en-US" sz="2400" dirty="0" smtClean="0"/>
              <a:t>activities.</a:t>
            </a:r>
            <a:endParaRPr lang="en-US" sz="2400" dirty="0"/>
          </a:p>
          <a:p>
            <a:r>
              <a:rPr lang="en-US" sz="2400" dirty="0" smtClean="0"/>
              <a:t>4.Unimportant/Not </a:t>
            </a:r>
            <a:r>
              <a:rPr lang="en-US" sz="2400" dirty="0"/>
              <a:t>Urgent quadrant tasks are </a:t>
            </a:r>
            <a:r>
              <a:rPr lang="en-US" sz="2400" dirty="0" smtClean="0"/>
              <a:t>dropped,  </a:t>
            </a:r>
            <a:r>
              <a:rPr lang="en-US" sz="2400" dirty="0"/>
              <a:t>e.g. time </a:t>
            </a:r>
            <a:endParaRPr lang="en-US" sz="2400" dirty="0" smtClean="0"/>
          </a:p>
          <a:p>
            <a:r>
              <a:rPr lang="en-US" sz="2400" dirty="0"/>
              <a:t> </a:t>
            </a:r>
            <a:r>
              <a:rPr lang="en-US" sz="2400" dirty="0" smtClean="0"/>
              <a:t>   wasters</a:t>
            </a:r>
            <a:r>
              <a:rPr lang="en-US" sz="2400" dirty="0"/>
              <a:t>, pleasant activities, </a:t>
            </a:r>
            <a:r>
              <a:rPr lang="en-US" sz="2400" dirty="0" smtClean="0"/>
              <a:t>trivia.</a:t>
            </a:r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1828800" y="304800"/>
            <a:ext cx="47753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/>
              <a:t>The Eisenhower Method</a:t>
            </a:r>
          </a:p>
        </p:txBody>
      </p:sp>
    </p:spTree>
    <p:extLst>
      <p:ext uri="{BB962C8B-B14F-4D97-AF65-F5344CB8AC3E}">
        <p14:creationId xmlns:p14="http://schemas.microsoft.com/office/powerpoint/2010/main" val="1189222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0836" y="762000"/>
            <a:ext cx="8915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POSEC </a:t>
            </a:r>
            <a:r>
              <a:rPr lang="en-US" sz="2400" dirty="0"/>
              <a:t>is an acronym for "Prioritize by Organizing, Streamlining, Economizing and Contributing". </a:t>
            </a:r>
            <a:r>
              <a:rPr lang="en-US" sz="2400" dirty="0" smtClean="0"/>
              <a:t>It </a:t>
            </a:r>
            <a:r>
              <a:rPr lang="en-US" sz="2400" dirty="0"/>
              <a:t>suggests that by attending to one's personal responsibilities first, an individual is better positioned to shoulder collective </a:t>
            </a:r>
            <a:r>
              <a:rPr lang="en-US" sz="2400" dirty="0" smtClean="0"/>
              <a:t>responsibilities. It </a:t>
            </a:r>
            <a:r>
              <a:rPr lang="en-US" sz="2400" dirty="0"/>
              <a:t>mirrors </a:t>
            </a:r>
            <a:r>
              <a:rPr lang="en-US" sz="2400" dirty="0" smtClean="0"/>
              <a:t>Maslow's </a:t>
            </a:r>
            <a:r>
              <a:rPr lang="en-US" sz="2400" dirty="0"/>
              <a:t>hierarchy of needs.</a:t>
            </a:r>
          </a:p>
          <a:p>
            <a:endParaRPr lang="en-US" sz="2400" dirty="0"/>
          </a:p>
          <a:p>
            <a:r>
              <a:rPr lang="en-US" sz="2400" b="1" dirty="0"/>
              <a:t>Prioritize your time and define your life by goals.</a:t>
            </a:r>
          </a:p>
          <a:p>
            <a:r>
              <a:rPr lang="en-US" sz="2400" dirty="0" smtClean="0"/>
              <a:t>1.Organize </a:t>
            </a:r>
            <a:r>
              <a:rPr lang="en-US" sz="2400" dirty="0"/>
              <a:t>things you have to accomplish regularly to be </a:t>
            </a:r>
            <a:r>
              <a:rPr lang="en-US" sz="2400" dirty="0" smtClean="0"/>
              <a:t>successful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</a:t>
            </a:r>
            <a:r>
              <a:rPr lang="en-US" sz="2400" dirty="0"/>
              <a:t>(</a:t>
            </a:r>
            <a:r>
              <a:rPr lang="en-US" sz="2400" b="1" dirty="0"/>
              <a:t>family and finances</a:t>
            </a:r>
            <a:r>
              <a:rPr lang="en-US" sz="2400" dirty="0"/>
              <a:t>).</a:t>
            </a:r>
          </a:p>
          <a:p>
            <a:r>
              <a:rPr lang="en-US" sz="2400" dirty="0" smtClean="0"/>
              <a:t>2.Streamline </a:t>
            </a:r>
            <a:r>
              <a:rPr lang="en-US" sz="2400" dirty="0"/>
              <a:t>things you may not like to do, but must do (</a:t>
            </a:r>
            <a:r>
              <a:rPr lang="en-US" sz="2400" b="1" dirty="0"/>
              <a:t>work and </a:t>
            </a:r>
            <a:endParaRPr lang="en-US" sz="2400" b="1" dirty="0" smtClean="0"/>
          </a:p>
          <a:p>
            <a:r>
              <a:rPr lang="en-US" sz="2400" b="1" dirty="0"/>
              <a:t> </a:t>
            </a:r>
            <a:r>
              <a:rPr lang="en-US" sz="2400" b="1" dirty="0" smtClean="0"/>
              <a:t>  chores  - </a:t>
            </a:r>
            <a:r>
              <a:rPr lang="en-US" sz="2400" b="1" dirty="0" err="1" smtClean="0"/>
              <a:t>Rudhi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wadi</a:t>
            </a:r>
            <a:r>
              <a:rPr lang="en-US" sz="2400" b="1" dirty="0" smtClean="0"/>
              <a:t>).</a:t>
            </a:r>
            <a:endParaRPr lang="en-US" sz="2400" b="1" dirty="0"/>
          </a:p>
          <a:p>
            <a:r>
              <a:rPr lang="en-US" sz="2400" dirty="0" smtClean="0"/>
              <a:t>3.Economize </a:t>
            </a:r>
            <a:r>
              <a:rPr lang="en-US" sz="2400" dirty="0"/>
              <a:t>things you should do or may even like to do, but </a:t>
            </a:r>
            <a:r>
              <a:rPr lang="en-US" sz="2400" dirty="0" smtClean="0"/>
              <a:t>they're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</a:t>
            </a:r>
            <a:r>
              <a:rPr lang="en-US" sz="2400" dirty="0"/>
              <a:t>not pressingly urgent (</a:t>
            </a:r>
            <a:r>
              <a:rPr lang="en-US" sz="2400" b="1" dirty="0"/>
              <a:t>pastimes and socializing</a:t>
            </a:r>
            <a:r>
              <a:rPr lang="en-US" sz="2400" dirty="0"/>
              <a:t>).</a:t>
            </a:r>
          </a:p>
          <a:p>
            <a:r>
              <a:rPr lang="en-US" sz="2400" dirty="0" smtClean="0"/>
              <a:t>4.Contribute </a:t>
            </a:r>
            <a:r>
              <a:rPr lang="en-US" sz="2400" dirty="0"/>
              <a:t>by paying attention to the few remaining things </a:t>
            </a:r>
            <a:r>
              <a:rPr lang="en-US" sz="2400" dirty="0" smtClean="0"/>
              <a:t>that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</a:t>
            </a:r>
            <a:r>
              <a:rPr lang="en-US" sz="2400" dirty="0"/>
              <a:t>make a difference (</a:t>
            </a:r>
            <a:r>
              <a:rPr lang="en-US" sz="2400" b="1" dirty="0"/>
              <a:t>social obligations</a:t>
            </a:r>
            <a:r>
              <a:rPr lang="en-US" sz="2400" dirty="0"/>
              <a:t>).</a:t>
            </a:r>
          </a:p>
        </p:txBody>
      </p:sp>
      <p:sp>
        <p:nvSpPr>
          <p:cNvPr id="3" name="Rectangle 2"/>
          <p:cNvSpPr/>
          <p:nvPr/>
        </p:nvSpPr>
        <p:spPr>
          <a:xfrm>
            <a:off x="3117273" y="54114"/>
            <a:ext cx="330173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u="sng" dirty="0"/>
              <a:t>POSEC method</a:t>
            </a:r>
          </a:p>
        </p:txBody>
      </p:sp>
    </p:spTree>
    <p:extLst>
      <p:ext uri="{BB962C8B-B14F-4D97-AF65-F5344CB8AC3E}">
        <p14:creationId xmlns:p14="http://schemas.microsoft.com/office/powerpoint/2010/main" val="766345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399" y="1142862"/>
            <a:ext cx="88392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Time </a:t>
            </a:r>
            <a:r>
              <a:rPr lang="en-US" sz="2800" dirty="0"/>
              <a:t>management systems often </a:t>
            </a:r>
            <a:r>
              <a:rPr lang="en-US" sz="2800" b="1" dirty="0"/>
              <a:t>include a time clock or web-based application </a:t>
            </a:r>
            <a:r>
              <a:rPr lang="en-US" sz="2800" dirty="0"/>
              <a:t>used </a:t>
            </a:r>
            <a:r>
              <a:rPr lang="en-US" sz="2800" b="1" dirty="0"/>
              <a:t>to track an employee's work hours</a:t>
            </a:r>
            <a:r>
              <a:rPr lang="en-US" sz="2800" dirty="0"/>
              <a:t>. </a:t>
            </a:r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Time </a:t>
            </a:r>
            <a:r>
              <a:rPr lang="en-US" sz="2800" dirty="0"/>
              <a:t>management systems give employers </a:t>
            </a:r>
            <a:r>
              <a:rPr lang="en-US" sz="2800" b="1" dirty="0"/>
              <a:t>insights into their workforce</a:t>
            </a:r>
            <a:r>
              <a:rPr lang="en-US" sz="2800" dirty="0"/>
              <a:t>, allowing them to see, plan and manage employees' time. </a:t>
            </a:r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Doing </a:t>
            </a:r>
            <a:r>
              <a:rPr lang="en-US" sz="2800" dirty="0"/>
              <a:t>so allows employers to </a:t>
            </a:r>
            <a:r>
              <a:rPr lang="en-US" sz="2800" b="1" dirty="0"/>
              <a:t>manage labor costs and increase productivity</a:t>
            </a:r>
            <a:r>
              <a:rPr lang="en-US" sz="2800" dirty="0"/>
              <a:t>. A time management system automates processes, which eliminates paperwork and tedious tasks.</a:t>
            </a:r>
          </a:p>
        </p:txBody>
      </p:sp>
      <p:sp>
        <p:nvSpPr>
          <p:cNvPr id="3" name="Rectangle 2"/>
          <p:cNvSpPr/>
          <p:nvPr/>
        </p:nvSpPr>
        <p:spPr>
          <a:xfrm>
            <a:off x="1073029" y="263374"/>
            <a:ext cx="699794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dirty="0"/>
              <a:t>Time management systems</a:t>
            </a:r>
          </a:p>
        </p:txBody>
      </p:sp>
    </p:spTree>
    <p:extLst>
      <p:ext uri="{BB962C8B-B14F-4D97-AF65-F5344CB8AC3E}">
        <p14:creationId xmlns:p14="http://schemas.microsoft.com/office/powerpoint/2010/main" val="1642892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1071801"/>
            <a:ext cx="8610600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r>
              <a:rPr lang="en-US" sz="4800" b="1" dirty="0" smtClean="0"/>
              <a:t>G</a:t>
            </a:r>
            <a:r>
              <a:rPr lang="en-US" sz="3200" b="1" dirty="0" smtClean="0"/>
              <a:t>etting </a:t>
            </a:r>
            <a:r>
              <a:rPr lang="en-US" sz="3200" b="1" dirty="0"/>
              <a:t>Things Done </a:t>
            </a:r>
            <a:r>
              <a:rPr lang="en-US" sz="2800" dirty="0"/>
              <a:t>was created by </a:t>
            </a:r>
            <a:r>
              <a:rPr lang="en-US" sz="3600" b="1" dirty="0"/>
              <a:t>David Allen</a:t>
            </a:r>
            <a:r>
              <a:rPr lang="en-US" sz="2800" dirty="0"/>
              <a:t>. The basic </a:t>
            </a:r>
            <a:r>
              <a:rPr lang="en-US" sz="2800" b="1" dirty="0"/>
              <a:t>idea behind </a:t>
            </a:r>
            <a:r>
              <a:rPr lang="en-US" sz="2800" dirty="0"/>
              <a:t>this method is to finish </a:t>
            </a:r>
            <a:r>
              <a:rPr lang="en-US" sz="2800" b="1" dirty="0"/>
              <a:t>all the small tasks immediately and a big task is to be divided into smaller tasks</a:t>
            </a:r>
            <a:r>
              <a:rPr lang="en-US" sz="2800" dirty="0"/>
              <a:t> to start completing now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The </a:t>
            </a:r>
            <a:r>
              <a:rPr lang="en-US" sz="2800" dirty="0"/>
              <a:t>reasoning behind this is </a:t>
            </a:r>
            <a:r>
              <a:rPr lang="en-US" sz="2800" b="1" dirty="0"/>
              <a:t>to avoid the information overload or "brain freeze</a:t>
            </a:r>
            <a:r>
              <a:rPr lang="en-US" sz="2800" dirty="0"/>
              <a:t>" which is likely to occur when there are hundreds of tasks. </a:t>
            </a:r>
            <a:endParaRPr lang="en-US" sz="2800" dirty="0" smtClean="0"/>
          </a:p>
          <a:p>
            <a:r>
              <a:rPr lang="en-US" sz="2800" dirty="0" smtClean="0"/>
              <a:t>The </a:t>
            </a:r>
            <a:r>
              <a:rPr lang="en-US" sz="2800" dirty="0"/>
              <a:t>thrust of GTD is to encourage the user to get their tasks and </a:t>
            </a:r>
            <a:r>
              <a:rPr lang="en-US" sz="2800" b="1" dirty="0"/>
              <a:t>ideas out and on paper and organized as quickly as possible</a:t>
            </a:r>
            <a:r>
              <a:rPr lang="en-US" sz="2800" dirty="0"/>
              <a:t> so they're easy to manage and see. </a:t>
            </a:r>
          </a:p>
        </p:txBody>
      </p:sp>
      <p:sp>
        <p:nvSpPr>
          <p:cNvPr id="3" name="Rectangle 2"/>
          <p:cNvSpPr/>
          <p:nvPr/>
        </p:nvSpPr>
        <p:spPr>
          <a:xfrm>
            <a:off x="2286000" y="264340"/>
            <a:ext cx="51715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/>
              <a:t>GTD (Getting Things Done)</a:t>
            </a:r>
          </a:p>
        </p:txBody>
      </p:sp>
    </p:spTree>
    <p:extLst>
      <p:ext uri="{BB962C8B-B14F-4D97-AF65-F5344CB8AC3E}">
        <p14:creationId xmlns:p14="http://schemas.microsoft.com/office/powerpoint/2010/main" val="1284680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4691" y="1295400"/>
            <a:ext cx="8839200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Francesco </a:t>
            </a:r>
            <a:r>
              <a:rPr lang="en-US" sz="2400" dirty="0" err="1"/>
              <a:t>Cirillo's</a:t>
            </a:r>
            <a:r>
              <a:rPr lang="en-US" sz="2400" dirty="0"/>
              <a:t> "</a:t>
            </a:r>
            <a:r>
              <a:rPr lang="en-US" sz="2400" dirty="0" err="1"/>
              <a:t>Pomodoro</a:t>
            </a:r>
            <a:r>
              <a:rPr lang="en-US" sz="2400" dirty="0"/>
              <a:t> Technique" was originally conceived in the </a:t>
            </a:r>
            <a:r>
              <a:rPr lang="en-US" sz="2400" b="1" dirty="0"/>
              <a:t>late 1980s </a:t>
            </a:r>
            <a:r>
              <a:rPr lang="en-US" sz="2400" dirty="0"/>
              <a:t>and gradually refined until it was </a:t>
            </a:r>
            <a:r>
              <a:rPr lang="en-US" sz="2400" b="1" dirty="0"/>
              <a:t>later defined in 1992</a:t>
            </a:r>
            <a:r>
              <a:rPr lang="en-US" sz="2400" dirty="0"/>
              <a:t>. </a:t>
            </a:r>
            <a:endParaRPr lang="en-US" sz="2400" dirty="0" smtClean="0"/>
          </a:p>
          <a:p>
            <a:r>
              <a:rPr lang="en-US" sz="2400" dirty="0" smtClean="0"/>
              <a:t>The </a:t>
            </a:r>
            <a:r>
              <a:rPr lang="en-US" sz="2400" dirty="0"/>
              <a:t>technique is the namesake of a </a:t>
            </a:r>
            <a:r>
              <a:rPr lang="en-US" sz="2400" dirty="0" err="1"/>
              <a:t>Pomodoro</a:t>
            </a:r>
            <a:r>
              <a:rPr lang="en-US" sz="2400" dirty="0"/>
              <a:t> (Italian for tomato) shaped kitchen timer initially used by </a:t>
            </a:r>
            <a:r>
              <a:rPr lang="en-US" sz="2400" dirty="0" err="1"/>
              <a:t>Cirillo</a:t>
            </a:r>
            <a:r>
              <a:rPr lang="en-US" sz="2400" dirty="0"/>
              <a:t> during his time at university. </a:t>
            </a:r>
            <a:endParaRPr lang="en-US" sz="2400" dirty="0" smtClean="0"/>
          </a:p>
          <a:p>
            <a:r>
              <a:rPr lang="en-US" sz="2400" dirty="0" smtClean="0"/>
              <a:t>The </a:t>
            </a:r>
            <a:r>
              <a:rPr lang="en-US" sz="2400" b="1" dirty="0"/>
              <a:t>"</a:t>
            </a:r>
            <a:r>
              <a:rPr lang="en-US" sz="2400" b="1" dirty="0" err="1"/>
              <a:t>Pomodoro</a:t>
            </a:r>
            <a:r>
              <a:rPr lang="en-US" sz="2400" b="1" dirty="0"/>
              <a:t>" is described as the fundamental metric of time within the technique and is traditionally defined </a:t>
            </a:r>
            <a:r>
              <a:rPr lang="en-US" sz="3200" b="1" dirty="0"/>
              <a:t>as being 30 minutes long</a:t>
            </a:r>
            <a:r>
              <a:rPr lang="en-US" sz="2400" b="1" dirty="0"/>
              <a:t>,</a:t>
            </a:r>
            <a:r>
              <a:rPr lang="en-US" sz="2400" dirty="0"/>
              <a:t> consisting of </a:t>
            </a:r>
            <a:r>
              <a:rPr lang="en-US" sz="2400" b="1" dirty="0"/>
              <a:t>25 minutes of work and 5 minutes of break time. </a:t>
            </a:r>
            <a:endParaRPr lang="en-US" sz="2400" b="1" dirty="0" smtClean="0"/>
          </a:p>
          <a:p>
            <a:r>
              <a:rPr lang="en-US" sz="2400" dirty="0" err="1" smtClean="0"/>
              <a:t>Cirillo</a:t>
            </a:r>
            <a:r>
              <a:rPr lang="en-US" sz="2400" dirty="0" smtClean="0"/>
              <a:t> </a:t>
            </a:r>
            <a:r>
              <a:rPr lang="en-US" sz="2400" dirty="0"/>
              <a:t>also recommends a longer </a:t>
            </a:r>
            <a:r>
              <a:rPr lang="en-US" sz="2400" b="1" dirty="0"/>
              <a:t>break of 15 to 30 minutes after every four </a:t>
            </a:r>
            <a:r>
              <a:rPr lang="en-US" sz="2400" b="1" dirty="0" err="1"/>
              <a:t>Pomodoros</a:t>
            </a:r>
            <a:r>
              <a:rPr lang="en-US" sz="2400" b="1" dirty="0"/>
              <a:t>.</a:t>
            </a:r>
            <a:r>
              <a:rPr lang="en-US" sz="2400" dirty="0"/>
              <a:t> Through experimentation involving various workgroups and mentoring activities, </a:t>
            </a:r>
            <a:r>
              <a:rPr lang="en-US" sz="2400" dirty="0" err="1"/>
              <a:t>Cirillo</a:t>
            </a:r>
            <a:r>
              <a:rPr lang="en-US" sz="2400" dirty="0"/>
              <a:t> determined the "ideal </a:t>
            </a:r>
            <a:r>
              <a:rPr lang="en-US" sz="2400" dirty="0" err="1"/>
              <a:t>Pomodoro</a:t>
            </a:r>
            <a:r>
              <a:rPr lang="en-US" sz="2400" dirty="0"/>
              <a:t>" to be 20–35 minutes long</a:t>
            </a:r>
          </a:p>
        </p:txBody>
      </p:sp>
      <p:sp>
        <p:nvSpPr>
          <p:cNvPr id="3" name="Rectangle 2"/>
          <p:cNvSpPr/>
          <p:nvPr/>
        </p:nvSpPr>
        <p:spPr>
          <a:xfrm>
            <a:off x="3429000" y="228600"/>
            <a:ext cx="313803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dirty="0" err="1"/>
              <a:t>Pomodoro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46924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28800" y="2590800"/>
            <a:ext cx="5562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dirty="0" smtClean="0"/>
              <a:t>Thank You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635984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738</TotalTime>
  <Words>2477</Words>
  <Application>Microsoft Office PowerPoint</Application>
  <PresentationFormat>On-screen Show (4:3)</PresentationFormat>
  <Paragraphs>254</Paragraphs>
  <Slides>49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Office Theme</vt:lpstr>
      <vt:lpstr>Motivation   Personality Development &amp; Time Management </vt:lpstr>
      <vt:lpstr>Motivation</vt:lpstr>
      <vt:lpstr>Motivation</vt:lpstr>
      <vt:lpstr>PowerPoint Presentation</vt:lpstr>
      <vt:lpstr>Psychological Process </vt:lpstr>
      <vt:lpstr>Management Function </vt:lpstr>
      <vt:lpstr> It is a continuous process. A satisfied person of today may not be satisfied tomorrow. When one need is satisfied, another need emerges. Therefore, motivation is a never-ending process until the completion of the objectives. It is the responsibility of the management to develop new techniques, systems, and methods to fulfill the changing needs of workers. </vt:lpstr>
      <vt:lpstr>Complex and Unpredictable </vt:lpstr>
      <vt:lpstr>Pervasive Function  </vt:lpstr>
      <vt:lpstr>Influences the Behavior </vt:lpstr>
      <vt:lpstr>Concentrated on Whole Individual </vt:lpstr>
      <vt:lpstr>Positive or Negative Motivation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LEADERSHIP  &amp;  TEAM BUILDING</dc:title>
  <dc:creator>manojp</dc:creator>
  <cp:lastModifiedBy>Manoj  kumar Pandey</cp:lastModifiedBy>
  <cp:revision>113</cp:revision>
  <dcterms:created xsi:type="dcterms:W3CDTF">2023-07-28T08:17:29Z</dcterms:created>
  <dcterms:modified xsi:type="dcterms:W3CDTF">2023-09-06T14:43:30Z</dcterms:modified>
</cp:coreProperties>
</file>